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heme/themeOverride1.xml" ContentType="application/vnd.openxmlformats-officedocument.themeOverr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
    <p:sldMasterId id="2147483842" r:id="rId9"/>
  </p:sldMasterIdLst>
  <p:notesMasterIdLst>
    <p:notesMasterId r:id="rId38"/>
  </p:notesMasterIdLst>
  <p:handoutMasterIdLst>
    <p:handoutMasterId r:id="rId39"/>
  </p:handoutMasterIdLst>
  <p:sldIdLst>
    <p:sldId id="553" r:id="rId10"/>
    <p:sldId id="374" r:id="rId11"/>
    <p:sldId id="3622" r:id="rId12"/>
    <p:sldId id="3662" r:id="rId13"/>
    <p:sldId id="3663" r:id="rId14"/>
    <p:sldId id="3645" r:id="rId15"/>
    <p:sldId id="3664" r:id="rId16"/>
    <p:sldId id="282" r:id="rId17"/>
    <p:sldId id="275" r:id="rId18"/>
    <p:sldId id="3665" r:id="rId19"/>
    <p:sldId id="278" r:id="rId20"/>
    <p:sldId id="3666" r:id="rId21"/>
    <p:sldId id="268" r:id="rId22"/>
    <p:sldId id="279" r:id="rId23"/>
    <p:sldId id="269" r:id="rId24"/>
    <p:sldId id="270" r:id="rId25"/>
    <p:sldId id="271" r:id="rId26"/>
    <p:sldId id="272" r:id="rId27"/>
    <p:sldId id="274" r:id="rId28"/>
    <p:sldId id="286" r:id="rId29"/>
    <p:sldId id="262" r:id="rId30"/>
    <p:sldId id="263" r:id="rId31"/>
    <p:sldId id="287" r:id="rId32"/>
    <p:sldId id="288" r:id="rId33"/>
    <p:sldId id="264" r:id="rId34"/>
    <p:sldId id="265" r:id="rId35"/>
    <p:sldId id="2265" r:id="rId36"/>
    <p:sldId id="2351" r:id="rId37"/>
  </p:sldIdLst>
  <p:sldSz cx="9144000" cy="5143500" type="screen16x9"/>
  <p:notesSz cx="7102475" cy="9388475"/>
  <p:custDataLst>
    <p:custData r:id="rId4"/>
    <p:custData r:id="rId2"/>
    <p:custData r:id="rId7"/>
    <p:custData r:id="rId5"/>
    <p:custData r:id="rId6"/>
    <p:custData r:id="rId1"/>
    <p:custData r:id="rId3"/>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AAD"/>
    <a:srgbClr val="6C6E70"/>
    <a:srgbClr val="F8F9FA"/>
    <a:srgbClr val="A71930"/>
    <a:srgbClr val="A6A8AB"/>
    <a:srgbClr val="A0E2F1"/>
    <a:srgbClr val="00A5B5"/>
    <a:srgbClr val="E8E8E9"/>
    <a:srgbClr val="59595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6" autoAdjust="0"/>
    <p:restoredTop sz="48423" autoAdjust="0"/>
  </p:normalViewPr>
  <p:slideViewPr>
    <p:cSldViewPr snapToGrid="0" snapToObjects="1" showGuides="1">
      <p:cViewPr varScale="1">
        <p:scale>
          <a:sx n="46" d="100"/>
          <a:sy n="46" d="100"/>
        </p:scale>
        <p:origin x="1746" y="42"/>
      </p:cViewPr>
      <p:guideLst>
        <p:guide orient="horz" pos="1020"/>
        <p:guide pos="5520"/>
        <p:guide pos="2880"/>
        <p:guide pos="240"/>
      </p:guideLst>
    </p:cSldViewPr>
  </p:slideViewPr>
  <p:outlineViewPr>
    <p:cViewPr>
      <p:scale>
        <a:sx n="33" d="100"/>
        <a:sy n="33" d="100"/>
      </p:scale>
      <p:origin x="0" y="-41316"/>
    </p:cViewPr>
  </p:outlineViewPr>
  <p:notesTextViewPr>
    <p:cViewPr>
      <p:scale>
        <a:sx n="100" d="100"/>
        <a:sy n="100" d="100"/>
      </p:scale>
      <p:origin x="0" y="0"/>
    </p:cViewPr>
  </p:notesTextViewPr>
  <p:notesViewPr>
    <p:cSldViewPr snapToGrid="0" snapToObjects="1"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tags" Target="tags/tag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885B-44CF-910E-8EE075BD76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885B-44CF-910E-8EE075BD76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885B-44CF-910E-8EE075BD76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E4-4B02-8F79-572C64F1B6FA}"/>
              </c:ext>
            </c:extLst>
          </c:dPt>
          <c:dLbls>
            <c:dLbl>
              <c:idx val="0"/>
              <c:layout>
                <c:manualLayout>
                  <c:x val="-0.19320472440944883"/>
                  <c:y val="-0.10981028543307086"/>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5B-44CF-910E-8EE075BD7655}"/>
                </c:ext>
              </c:extLst>
            </c:dLbl>
            <c:dLbl>
              <c:idx val="1"/>
              <c:layout>
                <c:manualLayout>
                  <c:x val="0.17077623225874999"/>
                  <c:y val="-2.1612270146796023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85B-44CF-910E-8EE075BD7655}"/>
                </c:ext>
              </c:extLst>
            </c:dLbl>
            <c:dLbl>
              <c:idx val="2"/>
              <c:layout>
                <c:manualLayout>
                  <c:x val="9.7400590551181027E-2"/>
                  <c:y val="0.16002091535433069"/>
                </c:manualLayout>
              </c:layout>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85B-44CF-910E-8EE075BD76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Top Down</c:v>
                </c:pt>
                <c:pt idx="1">
                  <c:v>Peers </c:v>
                </c:pt>
                <c:pt idx="2">
                  <c:v>Up</c:v>
                </c:pt>
              </c:strCache>
            </c:strRef>
          </c:cat>
          <c:val>
            <c:numRef>
              <c:f>Sheet1!$B$2:$B$5</c:f>
              <c:numCache>
                <c:formatCode>0%</c:formatCode>
                <c:ptCount val="4"/>
                <c:pt idx="0">
                  <c:v>0.65</c:v>
                </c:pt>
                <c:pt idx="1">
                  <c:v>0.21</c:v>
                </c:pt>
                <c:pt idx="2">
                  <c:v>0.14000000000000001</c:v>
                </c:pt>
              </c:numCache>
            </c:numRef>
          </c:val>
          <c:extLst>
            <c:ext xmlns:c16="http://schemas.microsoft.com/office/drawing/2014/chart" uri="{C3380CC4-5D6E-409C-BE32-E72D297353CC}">
              <c16:uniqueId val="{00000000-885B-44CF-910E-8EE075BD765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291CE93F-AACE-2549-8EA5-C195E02A5EFA}" type="slidenum">
              <a:rPr lang="en-US" smtClean="0"/>
              <a:t>‹#›</a:t>
            </a:fld>
            <a:endParaRPr lang="en-US" dirty="0"/>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F917C35-5DD3-664E-BF78-E6A0455D11AB}" type="datetimeFigureOut">
              <a:rPr lang="en-US" smtClean="0"/>
              <a:t>5/16/2022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A9AE40-3CA6-2149-BC27-B0A8ADC6FAAA}" type="slidenum">
              <a:rPr lang="en-US" smtClean="0"/>
              <a:t>‹#›</a:t>
            </a:fld>
            <a:endParaRPr lang="en-US" dirty="0"/>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Bully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ntrepreneur.com/article/326509"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money.usnews.com/money/blogs/outside-voices-careers/2013/01/24/5-steps-for-handling-a-workplace-bull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Thank you Sandy.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a:t>
            </a:fld>
            <a:endParaRPr lang="en-US" dirty="0"/>
          </a:p>
        </p:txBody>
      </p:sp>
    </p:spTree>
    <p:extLst>
      <p:ext uri="{BB962C8B-B14F-4D97-AF65-F5344CB8AC3E}">
        <p14:creationId xmlns:p14="http://schemas.microsoft.com/office/powerpoint/2010/main" val="326792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3961">
              <a:buClr>
                <a:schemeClr val="dk1"/>
              </a:buClr>
              <a:buSzPts val="1400"/>
            </a:pPr>
            <a:r>
              <a:rPr lang="en-US" dirty="0">
                <a:solidFill>
                  <a:schemeClr val="dk1"/>
                </a:solidFill>
                <a:latin typeface="Open Sans"/>
                <a:ea typeface="Open Sans"/>
                <a:cs typeface="Open Sans"/>
                <a:sym typeface="Open Sans"/>
              </a:rPr>
              <a:t>Workplace bullying behavior is abusive conduct that falls into one of the following three categories:</a:t>
            </a:r>
          </a:p>
          <a:p>
            <a:pPr marL="942289" indent="-307553">
              <a:buClr>
                <a:schemeClr val="dk1"/>
              </a:buClr>
              <a:buSzPts val="1100"/>
              <a:buFont typeface="Open Sans"/>
              <a:buChar char="●"/>
            </a:pPr>
            <a:r>
              <a:rPr lang="en-US" dirty="0">
                <a:solidFill>
                  <a:schemeClr val="dk1"/>
                </a:solidFill>
                <a:latin typeface="Open Sans"/>
                <a:ea typeface="Open Sans"/>
                <a:cs typeface="Open Sans"/>
                <a:sym typeface="Open Sans"/>
              </a:rPr>
              <a:t>Threatening, humiliating, or intimidating behavior;</a:t>
            </a:r>
          </a:p>
          <a:p>
            <a:pPr marL="942289" indent="-307553">
              <a:buClr>
                <a:schemeClr val="dk1"/>
              </a:buClr>
              <a:buSzPts val="1100"/>
              <a:buFont typeface="Open Sans"/>
              <a:buChar char="●"/>
            </a:pPr>
            <a:r>
              <a:rPr lang="en-US" dirty="0">
                <a:solidFill>
                  <a:schemeClr val="dk1"/>
                </a:solidFill>
                <a:latin typeface="Open Sans"/>
                <a:ea typeface="Open Sans"/>
                <a:cs typeface="Open Sans"/>
                <a:sym typeface="Open Sans"/>
              </a:rPr>
              <a:t>Work interference / sabotage of the person’s work performance; or</a:t>
            </a:r>
          </a:p>
          <a:p>
            <a:pPr marL="942289" indent="-307553">
              <a:buClr>
                <a:schemeClr val="dk1"/>
              </a:buClr>
              <a:buSzPts val="1100"/>
              <a:buFont typeface="Open Sans"/>
              <a:buChar char="●"/>
            </a:pPr>
            <a:r>
              <a:rPr lang="en-US" dirty="0">
                <a:solidFill>
                  <a:schemeClr val="dk1"/>
                </a:solidFill>
                <a:latin typeface="Open Sans"/>
                <a:ea typeface="Open Sans"/>
                <a:cs typeface="Open Sans"/>
                <a:sym typeface="Open Sans"/>
              </a:rPr>
              <a:t>Verbal abuse</a:t>
            </a:r>
          </a:p>
          <a:p>
            <a:pPr marL="143961">
              <a:buClr>
                <a:schemeClr val="dk1"/>
              </a:buClr>
              <a:buSzPts val="1400"/>
            </a:pPr>
            <a:endParaRPr lang="en-US" dirty="0">
              <a:solidFill>
                <a:schemeClr val="dk1"/>
              </a:solidFill>
              <a:latin typeface="Open Sans"/>
              <a:ea typeface="Open Sans"/>
              <a:cs typeface="Open Sans"/>
              <a:sym typeface="Open Sans"/>
            </a:endParaRPr>
          </a:p>
          <a:p>
            <a:pPr marL="143961">
              <a:buClr>
                <a:schemeClr val="dk1"/>
              </a:buClr>
              <a:buSzPts val="1400"/>
            </a:pPr>
            <a:r>
              <a:rPr lang="en-US" dirty="0">
                <a:solidFill>
                  <a:schemeClr val="dk1"/>
                </a:solidFill>
                <a:latin typeface="Open Sans"/>
                <a:ea typeface="Open Sans"/>
                <a:cs typeface="Open Sans"/>
                <a:sym typeface="Open Sans"/>
              </a:rPr>
              <a:t>Bullying behavior typically involves continuous or repeated malicious behavior such as deliberate insults, threats, demeaning comments, constant criticism, overbearing supervision, and profane outbursts. It may also include blatant exclusion, assignment of excessive and unrealistic tasks, or simply not communicating with colleagues.</a:t>
            </a:r>
          </a:p>
          <a:p>
            <a:pPr marL="143961">
              <a:buClr>
                <a:schemeClr val="dk1"/>
              </a:buClr>
              <a:buSzPts val="1400"/>
            </a:pPr>
            <a:endParaRPr lang="en-US" dirty="0">
              <a:solidFill>
                <a:schemeClr val="dk1"/>
              </a:solidFill>
              <a:latin typeface="Open Sans"/>
              <a:ea typeface="Open Sans"/>
              <a:cs typeface="Open Sans"/>
              <a:sym typeface="Open Sans"/>
            </a:endParaRPr>
          </a:p>
          <a:p>
            <a:pPr marL="143961">
              <a:buClr>
                <a:schemeClr val="dk1"/>
              </a:buClr>
              <a:buSzPts val="1400"/>
            </a:pPr>
            <a:r>
              <a:rPr lang="en-US" dirty="0">
                <a:solidFill>
                  <a:schemeClr val="dk1"/>
                </a:solidFill>
                <a:latin typeface="Open Sans"/>
                <a:ea typeface="Open Sans"/>
                <a:cs typeface="Open Sans"/>
                <a:sym typeface="Open Sans"/>
              </a:rPr>
              <a:t>More subtle forms of bullying can include withholding or supplying incorrect work-related information, sabotaging projects, passive-aggressive behavior, blocking promotions, providing unclear or contradictory instructions, or requesting unnecessary or tedious work.</a:t>
            </a:r>
          </a:p>
          <a:p>
            <a:pPr marL="143961">
              <a:buSzPts val="1400"/>
            </a:pPr>
            <a:endParaRPr lang="en-US" dirty="0">
              <a:solidFill>
                <a:schemeClr val="dk1"/>
              </a:solidFill>
              <a:latin typeface="Open Sans"/>
              <a:ea typeface="Open Sans"/>
              <a:cs typeface="Open Sans"/>
              <a:sym typeface="Open Sans"/>
            </a:endParaRPr>
          </a:p>
          <a:p>
            <a:pPr marL="143961">
              <a:buSzPts val="1400"/>
            </a:pPr>
            <a:r>
              <a:rPr lang="en-US" dirty="0">
                <a:solidFill>
                  <a:schemeClr val="dk1"/>
                </a:solidFill>
                <a:latin typeface="Open Sans"/>
                <a:ea typeface="Open Sans"/>
                <a:cs typeface="Open Sans"/>
                <a:sym typeface="Open Sans"/>
              </a:rPr>
              <a:t>California, being on the forefront, has a requirement to include the differences between bullying and harassment in their mandated anti-harassment training.  As a result, they have defined abusive conduct in the workplace.  It is important to note there is currently no law against this conduct in any state nor at the federal level.   As we have discussed, there are huge costs associated with bullying, but this behavior is not illegal. </a:t>
            </a:r>
            <a:endParaRPr lang="en-US" i="0" dirty="0">
              <a:solidFill>
                <a:schemeClr val="dk1"/>
              </a:solidFill>
              <a:latin typeface="Open Sans"/>
              <a:ea typeface="Open Sans"/>
              <a:cs typeface="Open Sans"/>
              <a:sym typeface="Open Sans"/>
            </a:endParaRPr>
          </a:p>
          <a:p>
            <a:pPr marL="143961"/>
            <a:endParaRPr lang="en-US" b="0" i="0" dirty="0">
              <a:solidFill>
                <a:srgbClr val="5D5D5D"/>
              </a:solidFill>
              <a:effectLst/>
              <a:latin typeface="Open Sans" panose="020B0606030504020204" pitchFamily="34" charset="0"/>
            </a:endParaRPr>
          </a:p>
        </p:txBody>
      </p:sp>
    </p:spTree>
    <p:extLst>
      <p:ext uri="{BB962C8B-B14F-4D97-AF65-F5344CB8AC3E}">
        <p14:creationId xmlns:p14="http://schemas.microsoft.com/office/powerpoint/2010/main" val="2626908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400"/>
            </a:pPr>
            <a:r>
              <a:rPr lang="en-US" sz="1600" dirty="0">
                <a:latin typeface="Open Sans"/>
                <a:ea typeface="Open Sans"/>
                <a:cs typeface="Open Sans"/>
                <a:sym typeface="Open Sans"/>
              </a:rPr>
              <a:t>For a number of reasons it is important to draw the distinction between bullying and harassment.  While both are huge distractions in the workplace, only one violates the law.  </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Bullying and harassment are sometimes used as synonyms and in common usage are treated as words that mean the same thing.  It is true that both words are similar and involve intentional actions and/or words that harm another person, there are very important differences in their definitions and the legal ramifications in the workplace.  </a:t>
            </a:r>
          </a:p>
          <a:p>
            <a:pPr>
              <a:lnSpc>
                <a:spcPct val="107000"/>
              </a:lnSpc>
              <a:buSzPts val="1400"/>
            </a:pPr>
            <a:r>
              <a:rPr lang="en-US" sz="1600" dirty="0">
                <a:latin typeface="Open Sans"/>
                <a:ea typeface="Open Sans"/>
                <a:cs typeface="Open Sans"/>
                <a:sym typeface="Open Sans"/>
              </a:rPr>
              <a:t> </a:t>
            </a:r>
          </a:p>
          <a:p>
            <a:pPr>
              <a:lnSpc>
                <a:spcPct val="107000"/>
              </a:lnSpc>
              <a:buSzPts val="1400"/>
            </a:pPr>
            <a:r>
              <a:rPr lang="en-US" sz="1600" dirty="0">
                <a:latin typeface="Open Sans"/>
                <a:ea typeface="Open Sans"/>
                <a:cs typeface="Open Sans"/>
                <a:sym typeface="Open Sans"/>
              </a:rPr>
              <a:t>When the kinds of behavior we have been talking about today are directed at a person due to their protected class, that is when it crosses the line into the illegal form of harassment.    </a:t>
            </a:r>
          </a:p>
          <a:p>
            <a:pPr>
              <a:lnSpc>
                <a:spcPct val="107000"/>
              </a:lnSpc>
              <a:buSzPts val="1400"/>
            </a:pPr>
            <a:r>
              <a:rPr lang="en-US" sz="1600" dirty="0">
                <a:latin typeface="Open Sans"/>
                <a:ea typeface="Open Sans"/>
                <a:cs typeface="Open Sans"/>
                <a:sym typeface="Open Sans"/>
              </a:rPr>
              <a:t> </a:t>
            </a:r>
          </a:p>
          <a:p>
            <a:pPr>
              <a:lnSpc>
                <a:spcPct val="107000"/>
              </a:lnSpc>
              <a:buSzPts val="1400"/>
            </a:pPr>
            <a:r>
              <a:rPr lang="en-US" sz="1600" dirty="0">
                <a:latin typeface="Open Sans"/>
                <a:ea typeface="Open Sans"/>
                <a:cs typeface="Open Sans"/>
                <a:sym typeface="Open Sans"/>
              </a:rPr>
              <a:t>Under federal law, the protected classes are:</a:t>
            </a:r>
          </a:p>
          <a:p>
            <a:pPr marL="294465" indent="-274834">
              <a:lnSpc>
                <a:spcPct val="107000"/>
              </a:lnSpc>
              <a:buSzPts val="1100"/>
              <a:buFont typeface="Open Sans"/>
              <a:buChar char="●"/>
            </a:pPr>
            <a:r>
              <a:rPr lang="en-US" sz="1600" dirty="0">
                <a:latin typeface="Open Sans"/>
                <a:ea typeface="Open Sans"/>
                <a:cs typeface="Open Sans"/>
                <a:sym typeface="Open Sans"/>
              </a:rPr>
              <a:t>Race</a:t>
            </a:r>
          </a:p>
          <a:p>
            <a:pPr marL="294465" indent="-274834">
              <a:lnSpc>
                <a:spcPct val="107000"/>
              </a:lnSpc>
              <a:buSzPts val="1100"/>
              <a:buFont typeface="Open Sans"/>
              <a:buChar char="●"/>
            </a:pPr>
            <a:r>
              <a:rPr lang="en-US" sz="1600" dirty="0">
                <a:latin typeface="Open Sans"/>
                <a:ea typeface="Open Sans"/>
                <a:cs typeface="Open Sans"/>
                <a:sym typeface="Open Sans"/>
              </a:rPr>
              <a:t>Color</a:t>
            </a:r>
          </a:p>
          <a:p>
            <a:pPr marL="294465" indent="-274834">
              <a:lnSpc>
                <a:spcPct val="107000"/>
              </a:lnSpc>
              <a:buSzPts val="1100"/>
              <a:buFont typeface="Open Sans"/>
              <a:buChar char="●"/>
            </a:pPr>
            <a:r>
              <a:rPr lang="en-US" sz="1600" dirty="0">
                <a:latin typeface="Open Sans"/>
                <a:ea typeface="Open Sans"/>
                <a:cs typeface="Open Sans"/>
                <a:sym typeface="Open Sans"/>
              </a:rPr>
              <a:t>Religion or creed or faith</a:t>
            </a:r>
          </a:p>
          <a:p>
            <a:pPr marL="294465" indent="-274834">
              <a:lnSpc>
                <a:spcPct val="107000"/>
              </a:lnSpc>
              <a:buSzPts val="1100"/>
              <a:buFont typeface="Open Sans"/>
              <a:buChar char="●"/>
            </a:pPr>
            <a:r>
              <a:rPr lang="en-US" sz="1600" dirty="0">
                <a:latin typeface="Open Sans"/>
                <a:ea typeface="Open Sans"/>
                <a:cs typeface="Open Sans"/>
                <a:sym typeface="Open Sans"/>
              </a:rPr>
              <a:t>National origin or ancestry</a:t>
            </a:r>
          </a:p>
          <a:p>
            <a:pPr marL="294465" indent="-274834">
              <a:lnSpc>
                <a:spcPct val="107000"/>
              </a:lnSpc>
              <a:buSzPts val="1100"/>
              <a:buFont typeface="Open Sans"/>
              <a:buChar char="●"/>
            </a:pPr>
            <a:r>
              <a:rPr lang="en-US" sz="1600" dirty="0">
                <a:latin typeface="Open Sans"/>
                <a:ea typeface="Open Sans"/>
                <a:cs typeface="Open Sans"/>
                <a:sym typeface="Open Sans"/>
              </a:rPr>
              <a:t>Sex</a:t>
            </a:r>
          </a:p>
          <a:p>
            <a:pPr marL="294465" indent="-274834">
              <a:lnSpc>
                <a:spcPct val="107000"/>
              </a:lnSpc>
              <a:buSzPts val="1100"/>
              <a:buFont typeface="Open Sans"/>
              <a:buChar char="●"/>
            </a:pPr>
            <a:r>
              <a:rPr lang="en-US" sz="1600" dirty="0">
                <a:latin typeface="Open Sans"/>
                <a:ea typeface="Open Sans"/>
                <a:cs typeface="Open Sans"/>
                <a:sym typeface="Open Sans"/>
              </a:rPr>
              <a:t>Sexual orientation</a:t>
            </a:r>
          </a:p>
          <a:p>
            <a:pPr marL="294465" indent="-274834">
              <a:lnSpc>
                <a:spcPct val="107000"/>
              </a:lnSpc>
              <a:buSzPts val="1100"/>
              <a:buFont typeface="Open Sans"/>
              <a:buChar char="●"/>
            </a:pPr>
            <a:r>
              <a:rPr lang="en-US" sz="1600" dirty="0">
                <a:latin typeface="Open Sans"/>
                <a:ea typeface="Open Sans"/>
                <a:cs typeface="Open Sans"/>
                <a:sym typeface="Open Sans"/>
              </a:rPr>
              <a:t>Age (40 years and above)</a:t>
            </a:r>
          </a:p>
          <a:p>
            <a:pPr marL="294465" indent="-274834">
              <a:lnSpc>
                <a:spcPct val="107000"/>
              </a:lnSpc>
              <a:buSzPts val="1100"/>
              <a:buFont typeface="Open Sans"/>
              <a:buChar char="●"/>
            </a:pPr>
            <a:r>
              <a:rPr lang="en-US" sz="1600" dirty="0">
                <a:latin typeface="Open Sans"/>
                <a:ea typeface="Open Sans"/>
                <a:cs typeface="Open Sans"/>
                <a:sym typeface="Open Sans"/>
              </a:rPr>
              <a:t>Physical or mental disability including pregnancy</a:t>
            </a:r>
          </a:p>
          <a:p>
            <a:pPr marL="294465" indent="-274834">
              <a:lnSpc>
                <a:spcPct val="107000"/>
              </a:lnSpc>
              <a:buSzPts val="1100"/>
              <a:buFont typeface="Open Sans"/>
              <a:buChar char="●"/>
            </a:pPr>
            <a:r>
              <a:rPr lang="en-US" sz="1600" dirty="0">
                <a:latin typeface="Open Sans"/>
                <a:ea typeface="Open Sans"/>
                <a:cs typeface="Open Sans"/>
                <a:sym typeface="Open Sans"/>
              </a:rPr>
              <a:t>Veteran status</a:t>
            </a:r>
          </a:p>
          <a:p>
            <a:pPr marL="294465" indent="-274834">
              <a:lnSpc>
                <a:spcPct val="107000"/>
              </a:lnSpc>
              <a:buSzPts val="1100"/>
              <a:buFont typeface="Open Sans"/>
              <a:buChar char="●"/>
            </a:pPr>
            <a:r>
              <a:rPr lang="en-US" sz="1600" dirty="0">
                <a:latin typeface="Open Sans"/>
                <a:ea typeface="Open Sans"/>
                <a:cs typeface="Open Sans"/>
                <a:sym typeface="Open Sans"/>
              </a:rPr>
              <a:t>Citizenship</a:t>
            </a:r>
          </a:p>
          <a:p>
            <a:pPr marL="294465" indent="-274834">
              <a:lnSpc>
                <a:spcPct val="107000"/>
              </a:lnSpc>
              <a:buSzPts val="1100"/>
              <a:buFont typeface="Open Sans"/>
              <a:buChar char="●"/>
            </a:pPr>
            <a:r>
              <a:rPr lang="en-US" sz="1600" dirty="0">
                <a:latin typeface="Open Sans"/>
                <a:ea typeface="Open Sans"/>
                <a:cs typeface="Open Sans"/>
                <a:sym typeface="Open Sans"/>
              </a:rPr>
              <a:t>Genetic information</a:t>
            </a:r>
          </a:p>
          <a:p>
            <a:pPr>
              <a:lnSpc>
                <a:spcPct val="107000"/>
              </a:lnSpc>
              <a:buSzPts val="1400"/>
            </a:pPr>
            <a:r>
              <a:rPr lang="en-US" sz="1600" dirty="0">
                <a:latin typeface="Open Sans"/>
                <a:ea typeface="Open Sans"/>
                <a:cs typeface="Open Sans"/>
                <a:sym typeface="Open Sans"/>
              </a:rPr>
              <a:t> </a:t>
            </a:r>
          </a:p>
          <a:p>
            <a:pPr>
              <a:lnSpc>
                <a:spcPct val="107000"/>
              </a:lnSpc>
              <a:buSzPts val="1400"/>
            </a:pPr>
            <a:r>
              <a:rPr lang="en-US" sz="1600" dirty="0">
                <a:latin typeface="Open Sans"/>
                <a:ea typeface="Open Sans"/>
                <a:cs typeface="Open Sans"/>
                <a:sym typeface="Open Sans"/>
              </a:rPr>
              <a:t>Many states and localities have expanded the federal definition of illegal harassment to include such things as:</a:t>
            </a:r>
          </a:p>
          <a:p>
            <a:pPr marL="294465" indent="-274834">
              <a:lnSpc>
                <a:spcPct val="107000"/>
              </a:lnSpc>
              <a:buSzPts val="1100"/>
              <a:buFont typeface="Open Sans"/>
              <a:buChar char="●"/>
            </a:pPr>
            <a:r>
              <a:rPr lang="en-US" sz="1600" dirty="0">
                <a:latin typeface="Open Sans"/>
                <a:ea typeface="Open Sans"/>
                <a:cs typeface="Open Sans"/>
                <a:sym typeface="Open Sans"/>
              </a:rPr>
              <a:t>Medical condition</a:t>
            </a:r>
          </a:p>
          <a:p>
            <a:pPr marL="294465" indent="-274834">
              <a:lnSpc>
                <a:spcPct val="107000"/>
              </a:lnSpc>
              <a:buSzPts val="1100"/>
              <a:buFont typeface="Open Sans"/>
              <a:buChar char="●"/>
            </a:pPr>
            <a:r>
              <a:rPr lang="en-US" sz="1600" dirty="0">
                <a:latin typeface="Open Sans"/>
                <a:ea typeface="Open Sans"/>
                <a:cs typeface="Open Sans"/>
                <a:sym typeface="Open Sans"/>
              </a:rPr>
              <a:t>Marital status</a:t>
            </a:r>
          </a:p>
          <a:p>
            <a:pPr marL="294465" indent="-274834">
              <a:lnSpc>
                <a:spcPct val="107000"/>
              </a:lnSpc>
              <a:buSzPts val="1100"/>
              <a:buFont typeface="Open Sans"/>
              <a:buChar char="●"/>
            </a:pPr>
            <a:r>
              <a:rPr lang="en-US" sz="1600" dirty="0">
                <a:latin typeface="Open Sans"/>
                <a:ea typeface="Open Sans"/>
                <a:cs typeface="Open Sans"/>
                <a:sym typeface="Open Sans"/>
              </a:rPr>
              <a:t>Gender</a:t>
            </a:r>
          </a:p>
          <a:p>
            <a:pPr marL="294465" indent="-274834">
              <a:lnSpc>
                <a:spcPct val="107000"/>
              </a:lnSpc>
              <a:buSzPts val="1100"/>
              <a:buFont typeface="Open Sans"/>
              <a:buChar char="●"/>
            </a:pPr>
            <a:r>
              <a:rPr lang="en-US" sz="1600" dirty="0">
                <a:latin typeface="Open Sans"/>
                <a:ea typeface="Open Sans"/>
                <a:cs typeface="Open Sans"/>
                <a:sym typeface="Open Sans"/>
              </a:rPr>
              <a:t>Gender identity or gender expression</a:t>
            </a:r>
          </a:p>
          <a:p>
            <a:pPr marL="294465" indent="-274834">
              <a:lnSpc>
                <a:spcPct val="107000"/>
              </a:lnSpc>
              <a:buSzPts val="1100"/>
              <a:buFont typeface="Open Sans"/>
              <a:buChar char="●"/>
            </a:pPr>
            <a:r>
              <a:rPr lang="en-US" sz="1600" dirty="0">
                <a:latin typeface="Open Sans"/>
                <a:ea typeface="Open Sans"/>
                <a:cs typeface="Open Sans"/>
                <a:sym typeface="Open Sans"/>
              </a:rPr>
              <a:t>Military status</a:t>
            </a:r>
          </a:p>
          <a:p>
            <a:pPr marL="294465" indent="-274834">
              <a:lnSpc>
                <a:spcPct val="107000"/>
              </a:lnSpc>
              <a:buSzPts val="1100"/>
              <a:buFont typeface="Open Sans"/>
              <a:buChar char="●"/>
            </a:pPr>
            <a:r>
              <a:rPr lang="en-US" sz="1600" dirty="0">
                <a:latin typeface="Open Sans"/>
                <a:ea typeface="Open Sans"/>
                <a:cs typeface="Open Sans"/>
                <a:sym typeface="Open Sans"/>
              </a:rPr>
              <a:t>Sexual orientation</a:t>
            </a:r>
          </a:p>
          <a:p>
            <a:pPr marL="294465" indent="-274834">
              <a:lnSpc>
                <a:spcPct val="107000"/>
              </a:lnSpc>
              <a:buSzPts val="1100"/>
              <a:buFont typeface="Open Sans"/>
              <a:buChar char="●"/>
            </a:pPr>
            <a:r>
              <a:rPr lang="en-US" sz="1600" dirty="0">
                <a:latin typeface="Open Sans"/>
                <a:ea typeface="Open Sans"/>
                <a:cs typeface="Open Sans"/>
                <a:sym typeface="Open Sans"/>
              </a:rPr>
              <a:t>Accents</a:t>
            </a:r>
          </a:p>
          <a:p>
            <a:pPr marL="294465" indent="-274834">
              <a:lnSpc>
                <a:spcPct val="107000"/>
              </a:lnSpc>
              <a:buSzPts val="1100"/>
              <a:buFont typeface="Open Sans"/>
              <a:buChar char="●"/>
            </a:pPr>
            <a:r>
              <a:rPr lang="en-US" sz="1600" dirty="0">
                <a:latin typeface="Open Sans"/>
                <a:ea typeface="Open Sans"/>
                <a:cs typeface="Open Sans"/>
                <a:sym typeface="Open Sans"/>
              </a:rPr>
              <a:t>Literacy</a:t>
            </a:r>
          </a:p>
          <a:p>
            <a:pPr marL="294465" indent="-274834">
              <a:lnSpc>
                <a:spcPct val="107000"/>
              </a:lnSpc>
              <a:buSzPts val="1100"/>
              <a:buFont typeface="Open Sans"/>
              <a:buChar char="●"/>
            </a:pPr>
            <a:r>
              <a:rPr lang="en-US" sz="1600" dirty="0">
                <a:latin typeface="Open Sans"/>
                <a:ea typeface="Open Sans"/>
                <a:cs typeface="Open Sans"/>
                <a:sym typeface="Open Sans"/>
              </a:rPr>
              <a:t>Hair style</a:t>
            </a:r>
          </a:p>
          <a:p>
            <a:pPr marL="294465" indent="-274834">
              <a:lnSpc>
                <a:spcPct val="107000"/>
              </a:lnSpc>
              <a:buSzPts val="1100"/>
              <a:buFont typeface="Open Sans"/>
              <a:buChar char="●"/>
            </a:pPr>
            <a:r>
              <a:rPr lang="en-US" sz="1600" dirty="0">
                <a:latin typeface="Open Sans"/>
                <a:ea typeface="Open Sans"/>
                <a:cs typeface="Open Sans"/>
                <a:sym typeface="Open Sans"/>
              </a:rPr>
              <a:t>Victims of domestic violence, sexual assault, or any crime</a:t>
            </a:r>
          </a:p>
          <a:p>
            <a:pPr marL="294465" indent="-274834">
              <a:lnSpc>
                <a:spcPct val="107000"/>
              </a:lnSpc>
              <a:buSzPts val="1100"/>
              <a:buFont typeface="Open Sans"/>
              <a:buChar char="●"/>
            </a:pPr>
            <a:r>
              <a:rPr lang="en-US" sz="1600" dirty="0">
                <a:latin typeface="Open Sans"/>
                <a:ea typeface="Open Sans"/>
                <a:cs typeface="Open Sans"/>
                <a:sym typeface="Open Sans"/>
              </a:rPr>
              <a:t>Criminal / arrest history</a:t>
            </a:r>
          </a:p>
          <a:p>
            <a:pPr marL="294465" indent="-274834">
              <a:lnSpc>
                <a:spcPct val="107000"/>
              </a:lnSpc>
              <a:buSzPts val="1100"/>
              <a:buFont typeface="Open Sans"/>
              <a:buChar char="●"/>
            </a:pPr>
            <a:r>
              <a:rPr lang="en-US" sz="1600" dirty="0">
                <a:latin typeface="Open Sans"/>
                <a:ea typeface="Open Sans"/>
                <a:cs typeface="Open Sans"/>
                <a:sym typeface="Open Sans"/>
              </a:rPr>
              <a:t>Childbirth</a:t>
            </a:r>
          </a:p>
          <a:p>
            <a:pPr marL="294465" indent="-274834">
              <a:lnSpc>
                <a:spcPct val="107000"/>
              </a:lnSpc>
              <a:buSzPts val="1100"/>
              <a:buFont typeface="Open Sans"/>
              <a:buChar char="●"/>
            </a:pPr>
            <a:r>
              <a:rPr lang="en-US" sz="1600" dirty="0">
                <a:latin typeface="Open Sans"/>
                <a:ea typeface="Open Sans"/>
                <a:cs typeface="Open Sans"/>
                <a:sym typeface="Open Sans"/>
              </a:rPr>
              <a:t>Breastfeeding status</a:t>
            </a:r>
          </a:p>
          <a:p>
            <a:pPr marL="294465" indent="-274834">
              <a:lnSpc>
                <a:spcPct val="107000"/>
              </a:lnSpc>
              <a:buSzPts val="1100"/>
              <a:buFont typeface="Open Sans"/>
              <a:buChar char="●"/>
            </a:pPr>
            <a:r>
              <a:rPr lang="en-US" sz="1600" dirty="0">
                <a:latin typeface="Open Sans"/>
                <a:ea typeface="Open Sans"/>
                <a:cs typeface="Open Sans"/>
                <a:sym typeface="Open Sans"/>
              </a:rPr>
              <a:t>AIDS/HIV status</a:t>
            </a:r>
          </a:p>
          <a:p>
            <a:pPr marL="294465" indent="-274834">
              <a:lnSpc>
                <a:spcPct val="107000"/>
              </a:lnSpc>
              <a:buSzPts val="1100"/>
              <a:buFont typeface="Open Sans"/>
              <a:buChar char="●"/>
            </a:pPr>
            <a:r>
              <a:rPr lang="en-US" sz="1600" dirty="0">
                <a:latin typeface="Open Sans"/>
                <a:ea typeface="Open Sans"/>
                <a:cs typeface="Open Sans"/>
                <a:sym typeface="Open Sans"/>
              </a:rPr>
              <a:t>Height</a:t>
            </a:r>
          </a:p>
          <a:p>
            <a:pPr marL="294465" indent="-274834">
              <a:lnSpc>
                <a:spcPct val="107000"/>
              </a:lnSpc>
              <a:buSzPts val="1100"/>
              <a:buFont typeface="Open Sans"/>
              <a:buChar char="●"/>
            </a:pPr>
            <a:r>
              <a:rPr lang="en-US" sz="1600" dirty="0">
                <a:latin typeface="Open Sans"/>
                <a:ea typeface="Open Sans"/>
                <a:cs typeface="Open Sans"/>
                <a:sym typeface="Open Sans"/>
              </a:rPr>
              <a:t>Weight</a:t>
            </a:r>
          </a:p>
          <a:p>
            <a:pPr>
              <a:lnSpc>
                <a:spcPct val="107000"/>
              </a:lnSpc>
              <a:buSzPts val="1400"/>
            </a:pPr>
            <a:r>
              <a:rPr lang="en-US" sz="1600" dirty="0">
                <a:latin typeface="Open Sans"/>
                <a:ea typeface="Open Sans"/>
                <a:cs typeface="Open Sans"/>
                <a:sym typeface="Open Sans"/>
              </a:rPr>
              <a:t> </a:t>
            </a:r>
          </a:p>
          <a:p>
            <a:pPr>
              <a:lnSpc>
                <a:spcPct val="107000"/>
              </a:lnSpc>
              <a:buSzPts val="1400"/>
            </a:pPr>
            <a:r>
              <a:rPr lang="en-US" sz="1600" dirty="0">
                <a:latin typeface="Open Sans"/>
                <a:ea typeface="Open Sans"/>
                <a:cs typeface="Open Sans"/>
                <a:sym typeface="Open Sans"/>
              </a:rPr>
              <a:t>Also note that under most harassment laws, even a single event can rise to the level of illegal harassment.  Workplace bullying is not typically a one-time event. </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So, the distinction is that under bullying, the target is not being targeted because of, or in relation to, their status relative to a ‘protected class’, whereas if a bully were to engage in the same or very similar behavior and invoke words or actions that indicate that the target is being targeted because of their membership in a protected class, that behavior can now be the subject of legal liability. </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 </a:t>
            </a:r>
          </a:p>
          <a:p>
            <a:pPr>
              <a:lnSpc>
                <a:spcPct val="107000"/>
              </a:lnSpc>
              <a:buSzPts val="1400"/>
            </a:pPr>
            <a:r>
              <a:rPr lang="en-US" sz="1600" dirty="0">
                <a:latin typeface="Open Sans"/>
                <a:ea typeface="Open Sans"/>
                <a:cs typeface="Open Sans"/>
                <a:sym typeface="Open Sans"/>
              </a:rPr>
              <a:t> </a:t>
            </a:r>
          </a:p>
          <a:p>
            <a:pPr marL="143961"/>
            <a:endParaRPr lang="en-US" sz="1900" dirty="0"/>
          </a:p>
        </p:txBody>
      </p:sp>
    </p:spTree>
    <p:extLst>
      <p:ext uri="{BB962C8B-B14F-4D97-AF65-F5344CB8AC3E}">
        <p14:creationId xmlns:p14="http://schemas.microsoft.com/office/powerpoint/2010/main" val="75729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400"/>
            </a:pPr>
            <a:r>
              <a:rPr lang="en-US" sz="1600" dirty="0">
                <a:latin typeface="Open Sans"/>
                <a:ea typeface="Open Sans"/>
                <a:cs typeface="Open Sans"/>
                <a:sym typeface="Open Sans"/>
              </a:rPr>
              <a:t>As mentioned earlier, bullying is when things get personal. There are many examples of situations in which the company may be reasonably harsh, without the employer’s conduct qualifying as bullying.  These would include nearly every typical management decision:</a:t>
            </a:r>
          </a:p>
          <a:p>
            <a:pPr>
              <a:lnSpc>
                <a:spcPct val="107000"/>
              </a:lnSpc>
              <a:buSzPts val="1400"/>
            </a:pPr>
            <a:endParaRPr lang="en-US" sz="1600" dirty="0">
              <a:latin typeface="Open Sans"/>
              <a:ea typeface="Open Sans"/>
              <a:cs typeface="Open Sans"/>
              <a:sym typeface="Open Sans"/>
            </a:endParaRPr>
          </a:p>
          <a:p>
            <a:pPr marL="471145" indent="-327184">
              <a:lnSpc>
                <a:spcPct val="107000"/>
              </a:lnSpc>
              <a:buSzPts val="1400"/>
              <a:buFont typeface="Open Sans"/>
              <a:buChar char="●"/>
            </a:pPr>
            <a:r>
              <a:rPr lang="en-US" sz="1600" dirty="0">
                <a:latin typeface="Open Sans"/>
                <a:ea typeface="Open Sans"/>
                <a:cs typeface="Open Sans"/>
                <a:sym typeface="Open Sans"/>
              </a:rPr>
              <a:t>Setting performance goals, whether they are easily reachable or not;</a:t>
            </a:r>
          </a:p>
          <a:p>
            <a:pPr marL="471145" indent="-327184">
              <a:lnSpc>
                <a:spcPct val="107000"/>
              </a:lnSpc>
              <a:buSzPts val="1400"/>
              <a:buFont typeface="Open Sans"/>
              <a:buChar char="●"/>
            </a:pPr>
            <a:r>
              <a:rPr lang="en-US" sz="1600" dirty="0">
                <a:latin typeface="Open Sans"/>
                <a:ea typeface="Open Sans"/>
                <a:cs typeface="Open Sans"/>
                <a:sym typeface="Open Sans"/>
              </a:rPr>
              <a:t>Transferring workers to different departments for valid non-discriminatory business reasons;</a:t>
            </a:r>
          </a:p>
          <a:p>
            <a:pPr marL="471145" indent="-327184">
              <a:lnSpc>
                <a:spcPct val="107000"/>
              </a:lnSpc>
              <a:buSzPts val="1400"/>
              <a:buFont typeface="Open Sans"/>
              <a:buChar char="●"/>
            </a:pPr>
            <a:r>
              <a:rPr lang="en-US" sz="1600" dirty="0">
                <a:latin typeface="Open Sans"/>
                <a:ea typeface="Open Sans"/>
                <a:cs typeface="Open Sans"/>
                <a:sym typeface="Open Sans"/>
              </a:rPr>
              <a:t>Giving employees negative performance reviews;</a:t>
            </a:r>
          </a:p>
          <a:p>
            <a:pPr marL="471145" indent="-327184">
              <a:lnSpc>
                <a:spcPct val="107000"/>
              </a:lnSpc>
              <a:buSzPts val="1400"/>
              <a:buFont typeface="Open Sans"/>
              <a:buChar char="●"/>
            </a:pPr>
            <a:r>
              <a:rPr lang="en-US" sz="1600" dirty="0">
                <a:latin typeface="Open Sans"/>
                <a:ea typeface="Open Sans"/>
                <a:cs typeface="Open Sans"/>
                <a:sym typeface="Open Sans"/>
              </a:rPr>
              <a:t>Calling out that negative performance in a meeting, even in front of others;</a:t>
            </a:r>
          </a:p>
          <a:p>
            <a:pPr marL="471145" indent="-327184">
              <a:lnSpc>
                <a:spcPct val="107000"/>
              </a:lnSpc>
              <a:buSzPts val="1400"/>
              <a:buFont typeface="Open Sans"/>
              <a:buChar char="●"/>
            </a:pPr>
            <a:r>
              <a:rPr lang="en-US" sz="1600" dirty="0">
                <a:latin typeface="Open Sans"/>
                <a:ea typeface="Open Sans"/>
                <a:cs typeface="Open Sans"/>
                <a:sym typeface="Open Sans"/>
              </a:rPr>
              <a:t>Informing employees of negative performance via email, text, or instant messaging;</a:t>
            </a:r>
          </a:p>
          <a:p>
            <a:pPr marL="471145" indent="-327184">
              <a:lnSpc>
                <a:spcPct val="107000"/>
              </a:lnSpc>
              <a:buSzPts val="1400"/>
              <a:buFont typeface="Open Sans"/>
              <a:buChar char="●"/>
            </a:pPr>
            <a:r>
              <a:rPr lang="en-US" sz="1600" dirty="0">
                <a:latin typeface="Open Sans"/>
                <a:ea typeface="Open Sans"/>
                <a:cs typeface="Open Sans"/>
                <a:sym typeface="Open Sans"/>
              </a:rPr>
              <a:t>Taking disciplinary action;</a:t>
            </a:r>
          </a:p>
          <a:p>
            <a:pPr marL="471145" indent="-327184">
              <a:lnSpc>
                <a:spcPct val="107000"/>
              </a:lnSpc>
              <a:buSzPts val="1400"/>
              <a:buFont typeface="Open Sans"/>
              <a:buChar char="●"/>
            </a:pPr>
            <a:r>
              <a:rPr lang="en-US" sz="1600" dirty="0">
                <a:latin typeface="Open Sans"/>
                <a:ea typeface="Open Sans"/>
                <a:cs typeface="Open Sans"/>
                <a:sym typeface="Open Sans"/>
              </a:rPr>
              <a:t>Delegating tasks based on who the employer believes can perform the task better or more effectively;</a:t>
            </a:r>
          </a:p>
          <a:p>
            <a:pPr marL="471145" indent="-327184">
              <a:lnSpc>
                <a:spcPct val="107000"/>
              </a:lnSpc>
              <a:buSzPts val="1400"/>
              <a:buFont typeface="Open Sans"/>
              <a:buChar char="●"/>
            </a:pPr>
            <a:r>
              <a:rPr lang="en-US" sz="1600" dirty="0">
                <a:latin typeface="Open Sans"/>
                <a:ea typeface="Open Sans"/>
                <a:cs typeface="Open Sans"/>
                <a:sym typeface="Open Sans"/>
              </a:rPr>
              <a:t>Micromanaging an employee’s work; or </a:t>
            </a:r>
          </a:p>
          <a:p>
            <a:pPr marL="471145" indent="-327184">
              <a:lnSpc>
                <a:spcPct val="107000"/>
              </a:lnSpc>
              <a:buSzPts val="1400"/>
              <a:buFont typeface="Open Sans"/>
              <a:buChar char="●"/>
            </a:pPr>
            <a:r>
              <a:rPr lang="en-US" sz="1600" dirty="0">
                <a:latin typeface="Open Sans"/>
                <a:ea typeface="Open Sans"/>
                <a:cs typeface="Open Sans"/>
                <a:sym typeface="Open Sans"/>
              </a:rPr>
              <a:t>A workplace conflict such as an argument, disagreement, or mere difference in opinion. </a:t>
            </a:r>
          </a:p>
          <a:p>
            <a:pPr marL="143961" indent="0">
              <a:lnSpc>
                <a:spcPct val="107000"/>
              </a:lnSpc>
              <a:buSzPts val="1400"/>
              <a:buFont typeface="Open Sans"/>
              <a:buNone/>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To give context, if a manager engages in generalized yelling, even cursing, this is not generally considered bullying. Being unprofessional is not the same as being a bully.</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For example, if a project has gone horribly off course or off schedule, and if the manager is angry about this and yells, rhetorically, “Well this is going to be fun to explain to the executives that we can’t get anything right!” this will not generally be considered bullying. </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If in the same situation the manager says “did someone bring in a bunch of animals from the zoo to do this job?” then that has crossed a line into personal attacks and can be considered bullying.</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If the language progressed to use racial epithets or slurs or language indicating physical or mental disabilities, now behavior can cross into the illegal form of harassment.  </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The law does not require that a manager be nice, kind or consistent, only that the manager does not treat employees differently because of their age, sex, race, religion, disability, or other protected class.</a:t>
            </a:r>
          </a:p>
          <a:p>
            <a:pPr>
              <a:lnSpc>
                <a:spcPct val="107000"/>
              </a:lnSpc>
              <a:buSzPts val="1400"/>
            </a:pPr>
            <a:r>
              <a:rPr lang="en-US" sz="1600" dirty="0">
                <a:latin typeface="Open Sans"/>
                <a:ea typeface="Open Sans"/>
                <a:cs typeface="Open Sans"/>
                <a:sym typeface="Open Sans"/>
              </a:rPr>
              <a:t> </a:t>
            </a:r>
          </a:p>
          <a:p>
            <a:pPr>
              <a:lnSpc>
                <a:spcPct val="107000"/>
              </a:lnSpc>
              <a:buSzPts val="1400"/>
            </a:pPr>
            <a:r>
              <a:rPr lang="en-US" sz="1600" dirty="0">
                <a:latin typeface="Open Sans"/>
                <a:ea typeface="Open Sans"/>
                <a:cs typeface="Open Sans"/>
                <a:sym typeface="Open Sans"/>
              </a:rPr>
              <a:t>For example, say there is a workplace comprised of mostly men, with one lone female employee, she alleges that her manager abuses, belittles, and harasses her, but then during the investigation admits that the manager also treats all of the other male employees the same way, can she legally sue for harassment?</a:t>
            </a:r>
          </a:p>
          <a:p>
            <a:pPr>
              <a:lnSpc>
                <a:spcPct val="107000"/>
              </a:lnSpc>
              <a:buSzPts val="1400"/>
            </a:pPr>
            <a:r>
              <a:rPr lang="en-US" sz="1600" dirty="0">
                <a:latin typeface="Open Sans"/>
                <a:ea typeface="Open Sans"/>
                <a:cs typeface="Open Sans"/>
                <a:sym typeface="Open Sans"/>
              </a:rPr>
              <a:t> </a:t>
            </a:r>
          </a:p>
          <a:p>
            <a:pPr>
              <a:lnSpc>
                <a:spcPct val="107000"/>
              </a:lnSpc>
              <a:buSzPts val="1400"/>
            </a:pPr>
            <a:r>
              <a:rPr lang="en-US" sz="1600" dirty="0">
                <a:latin typeface="Open Sans"/>
                <a:ea typeface="Open Sans"/>
                <a:cs typeface="Open Sans"/>
                <a:sym typeface="Open Sans"/>
              </a:rPr>
              <a:t>Generally no, because her manager is an equal-opportunity abuser, she cannot sue for harassment.  A court examining this very issue comments that there was generally no evidence to suggest the conduct, although rude and obnoxious, was motivated by gender.  </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Personality conflicts, even if severe, do not currently equate to hostile work environment claims simply because the conflict is between a male and a female employee.</a:t>
            </a:r>
          </a:p>
          <a:p>
            <a:pPr>
              <a:lnSpc>
                <a:spcPct val="107000"/>
              </a:lnSpc>
              <a:buSzPts val="1400"/>
            </a:pPr>
            <a:r>
              <a:rPr lang="en-US" sz="1600" dirty="0">
                <a:latin typeface="Open Sans"/>
                <a:ea typeface="Open Sans"/>
                <a:cs typeface="Open Sans"/>
                <a:sym typeface="Open Sans"/>
              </a:rPr>
              <a:t> </a:t>
            </a:r>
          </a:p>
          <a:p>
            <a:pPr>
              <a:lnSpc>
                <a:spcPct val="107000"/>
              </a:lnSpc>
              <a:buSzPts val="1400"/>
            </a:pPr>
            <a:r>
              <a:rPr lang="en-US" sz="1600" dirty="0">
                <a:latin typeface="Open Sans"/>
                <a:ea typeface="Open Sans"/>
                <a:cs typeface="Open Sans"/>
                <a:sym typeface="Open Sans"/>
              </a:rPr>
              <a:t>However, if the female employee is held to a different performance standard by being the only employee being asked to clean up after a lunch meeting, the one to always order food and snacks for meetings, the go to person to make the copies of collateral for clients, there is definitely cause for the company to be concerned that the female employee is being treated differently from her male counterparts.  </a:t>
            </a:r>
          </a:p>
          <a:p>
            <a:pPr>
              <a:lnSpc>
                <a:spcPct val="107000"/>
              </a:lnSpc>
              <a:buSzPts val="1400"/>
            </a:pPr>
            <a:endParaRPr lang="en-US" sz="1600" dirty="0">
              <a:latin typeface="Open Sans"/>
              <a:ea typeface="Open Sans"/>
              <a:cs typeface="Open Sans"/>
              <a:sym typeface="Open Sans"/>
            </a:endParaRPr>
          </a:p>
          <a:p>
            <a:pPr>
              <a:lnSpc>
                <a:spcPct val="107000"/>
              </a:lnSpc>
              <a:buSzPts val="1400"/>
            </a:pPr>
            <a:r>
              <a:rPr lang="en-US" sz="1600" dirty="0">
                <a:latin typeface="Open Sans"/>
                <a:ea typeface="Open Sans"/>
                <a:cs typeface="Open Sans"/>
                <a:sym typeface="Open Sans"/>
              </a:rPr>
              <a:t>To get back to the examples on this slide, these are examples of aggressive management that may well produce strong results, if they are applied short term. There’s nothing wrong with setting difficult goals, and disagreements are bound to happen when different people care about the work they are doing.  The key difference between any of these and bullying is the degree to which these tactics become personal rather than focused on work product.</a:t>
            </a:r>
          </a:p>
          <a:p>
            <a:pPr>
              <a:lnSpc>
                <a:spcPct val="107000"/>
              </a:lnSpc>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9166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made a series of distinctions about what bullying is and isn’t, and we’ve gone through some of the costs that bullying can impose on your workplace and for your organization. </a:t>
            </a:r>
          </a:p>
          <a:p>
            <a:endParaRPr lang="en-US" dirty="0"/>
          </a:p>
          <a:p>
            <a:r>
              <a:rPr lang="en-US" dirty="0"/>
              <a:t>Nobody likes to work in a negative work environment, but as leaders and HR professionals, it can be helpful to understand the kinds of behaviors that cross the line from a high performance workplace, which most of us think is a good thing, into a dysfunctional one, which we recognize as being counter-productive. </a:t>
            </a:r>
          </a:p>
          <a:p>
            <a:endParaRPr lang="en-US" dirty="0"/>
          </a:p>
          <a:p>
            <a:r>
              <a:rPr lang="en-US" dirty="0"/>
              <a:t>There are many ways to slice and dice the types of bullies and to categorize their behaviors.  We will go through many types, because recognizing the behavior is at least half the challenge of mitigating its negative effects.  I encourage you to think of any resemblances in your personal or professional life.  </a:t>
            </a:r>
          </a:p>
          <a:p>
            <a:endParaRPr lang="en-US" dirty="0"/>
          </a:p>
        </p:txBody>
      </p:sp>
    </p:spTree>
    <p:extLst>
      <p:ext uri="{BB962C8B-B14F-4D97-AF65-F5344CB8AC3E}">
        <p14:creationId xmlns:p14="http://schemas.microsoft.com/office/powerpoint/2010/main" val="140386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dk1"/>
                </a:solidFill>
                <a:latin typeface="Open Sans"/>
                <a:ea typeface="Open Sans"/>
                <a:cs typeface="Open Sans"/>
                <a:sym typeface="Open Sans"/>
              </a:rPr>
              <a:t>Pranksters.  </a:t>
            </a:r>
          </a:p>
          <a:p>
            <a:endParaRPr lang="en-US" dirty="0">
              <a:solidFill>
                <a:schemeClr val="dk1"/>
              </a:solidFill>
              <a:latin typeface="Open Sans"/>
              <a:ea typeface="Open Sans"/>
              <a:cs typeface="Open Sans"/>
              <a:sym typeface="Open Sans"/>
            </a:endParaRPr>
          </a:p>
          <a:p>
            <a:r>
              <a:rPr lang="en-US" dirty="0">
                <a:solidFill>
                  <a:schemeClr val="dk1"/>
                </a:solidFill>
                <a:latin typeface="Open Sans"/>
                <a:ea typeface="Open Sans"/>
                <a:cs typeface="Open Sans"/>
                <a:sym typeface="Open Sans"/>
              </a:rPr>
              <a:t>They think they’re the funny person, who is just, in their mind, is trying to bring some fun and levity to the workplace.  Often it’s true. Everyone can have a laugh when a banana shows up in the place of a handset on someone’s phone or coming to the office on your birthday and your work area is filled with balloons are in good fun.  </a:t>
            </a:r>
          </a:p>
          <a:p>
            <a:endParaRPr lang="en-US" dirty="0">
              <a:solidFill>
                <a:schemeClr val="dk1"/>
              </a:solidFill>
              <a:latin typeface="Open Sans"/>
              <a:ea typeface="Open Sans"/>
              <a:cs typeface="Open Sans"/>
              <a:sym typeface="Open Sans"/>
            </a:endParaRPr>
          </a:p>
          <a:p>
            <a:r>
              <a:rPr lang="en-US" dirty="0">
                <a:solidFill>
                  <a:schemeClr val="dk1"/>
                </a:solidFill>
                <a:latin typeface="Open Sans"/>
                <a:ea typeface="Open Sans"/>
                <a:cs typeface="Open Sans"/>
                <a:sym typeface="Open Sans"/>
              </a:rPr>
              <a:t>But when that same person finds someone has hidden their mouse, their pens are encased in Jell-O, everything on their desk is tightly wrapped in plastic wrap, and this is happening again and again, the prankster has found their victim and what was once kind-of funny can very quickly become quite mean.  Not every prankster is a bully, but it’s important for them to stay on the right side of the sometimes thin line between funny and mean.</a:t>
            </a:r>
          </a:p>
          <a:p>
            <a:endParaRPr lang="en-US" dirty="0">
              <a:solidFill>
                <a:schemeClr val="dk1"/>
              </a:solidFill>
              <a:latin typeface="Open Sans"/>
              <a:ea typeface="Open Sans"/>
              <a:cs typeface="Open Sans"/>
              <a:sym typeface="Open Sans"/>
            </a:endParaRPr>
          </a:p>
          <a:p>
            <a:r>
              <a:rPr lang="en-US" dirty="0">
                <a:solidFill>
                  <a:schemeClr val="dk1"/>
                </a:solidFill>
                <a:latin typeface="Open Sans"/>
                <a:ea typeface="Open Sans"/>
                <a:cs typeface="Open Sans"/>
                <a:sym typeface="Open Sans"/>
              </a:rPr>
              <a:t>Also, as management we have to look at the frequency of the pranks and is everyone treated the same or is just one person being picked on.  For example, if there is a decoration box, and every employee has their desk decorated for their birthday – this is fair and consistent.  If it is the same employee pulling the pranks on just one or two co-workers, then it is time for management to address the situation.  </a:t>
            </a:r>
          </a:p>
          <a:p>
            <a:endParaRPr lang="en-US" dirty="0">
              <a:solidFill>
                <a:schemeClr val="dk1"/>
              </a:solidFill>
              <a:latin typeface="Open Sans"/>
              <a:ea typeface="Open Sans"/>
              <a:cs typeface="Open Sans"/>
              <a:sym typeface="Open Sans"/>
            </a:endParaRPr>
          </a:p>
          <a:p>
            <a:endParaRPr lang="en-US" dirty="0"/>
          </a:p>
        </p:txBody>
      </p:sp>
    </p:spTree>
    <p:extLst>
      <p:ext uri="{BB962C8B-B14F-4D97-AF65-F5344CB8AC3E}">
        <p14:creationId xmlns:p14="http://schemas.microsoft.com/office/powerpoint/2010/main" val="140643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8351">
              <a:buSzPts val="1400"/>
            </a:pPr>
            <a:r>
              <a:rPr lang="en-US" dirty="0">
                <a:solidFill>
                  <a:schemeClr val="dk1"/>
                </a:solidFill>
                <a:latin typeface="Open Sans"/>
                <a:ea typeface="Open Sans"/>
                <a:cs typeface="Open Sans"/>
                <a:sym typeface="Open Sans"/>
              </a:rPr>
              <a:t>The screaming banshee is the workplace bully who terrorizes employees with high volume tirades and bouts of public humiliation. Yelling at work is never professional, but again it should be absolutely unacceptable when it is directed at someone personally rather than at work product.  </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Banshees have typically lost control of their own emotions.  The banshee is unlikely to convey any amount of useful criticism or feedback when emotions are so high. The banshee is one of the most dangerous types of bullies for your entire workforce, because they not only instill fear and humiliation into their recipient, but by the nature of the behavior it is noticed by everyone in the area, even those outside of the workgroup. </a:t>
            </a:r>
          </a:p>
          <a:p>
            <a:pPr marL="148351">
              <a:buSzPts val="1400"/>
            </a:pPr>
            <a:endParaRPr lang="en-US" dirty="0">
              <a:solidFill>
                <a:schemeClr val="dk1"/>
              </a:solidFill>
              <a:latin typeface="Open Sans"/>
              <a:ea typeface="Open Sans"/>
              <a:cs typeface="Open Sans"/>
              <a:sym typeface="Open Sans"/>
            </a:endParaRPr>
          </a:p>
          <a:p>
            <a:pPr marL="148351">
              <a:buClr>
                <a:schemeClr val="dk1"/>
              </a:buClr>
              <a:buSzPts val="1400"/>
            </a:pPr>
            <a:r>
              <a:rPr lang="en-US" dirty="0">
                <a:solidFill>
                  <a:schemeClr val="dk1"/>
                </a:solidFill>
                <a:latin typeface="Open Sans"/>
                <a:ea typeface="Open Sans"/>
                <a:cs typeface="Open Sans"/>
                <a:sym typeface="Open Sans"/>
              </a:rPr>
              <a:t>In response, people’s guards go up and willingness to communicate openly with this type of manager is reduced because of his or her reputation for uncontrolled outbursts.</a:t>
            </a:r>
          </a:p>
          <a:p>
            <a:pPr marL="148351">
              <a:buSzPts val="1400"/>
            </a:pPr>
            <a:endParaRPr lang="en-US" dirty="0">
              <a:solidFill>
                <a:schemeClr val="dk1"/>
              </a:solidFill>
              <a:latin typeface="Open Sans"/>
              <a:ea typeface="Open Sans"/>
              <a:cs typeface="Open Sans"/>
              <a:sym typeface="Open Sans"/>
            </a:endParaRPr>
          </a:p>
          <a:p>
            <a:pPr marL="148352">
              <a:buSzPts val="1400"/>
            </a:pPr>
            <a:r>
              <a:rPr lang="en-US" dirty="0">
                <a:solidFill>
                  <a:schemeClr val="dk1"/>
                </a:solidFill>
                <a:latin typeface="Open Sans"/>
                <a:ea typeface="Open Sans"/>
                <a:cs typeface="Open Sans"/>
                <a:sym typeface="Open Sans"/>
              </a:rPr>
              <a:t>Yelling at work creates a culture of fear and intimidation, rather than healthy competition.  Verbal bullying work is not confined to a manger’s high-volume tantrums, it can come across in emails, meetings, body language, and any form of communication that includes hostile, threatening, or aggressive language.</a:t>
            </a:r>
          </a:p>
          <a:p>
            <a:pPr marL="148352">
              <a:buSzPts val="1400"/>
            </a:pPr>
            <a:endParaRPr lang="en-US" i="0" dirty="0">
              <a:solidFill>
                <a:schemeClr val="dk1"/>
              </a:solidFill>
              <a:latin typeface="Open Sans"/>
              <a:ea typeface="Open Sans"/>
              <a:cs typeface="Open Sans"/>
              <a:sym typeface="Open Sans"/>
            </a:endParaRPr>
          </a:p>
          <a:p>
            <a:pPr marL="148351">
              <a:buClr>
                <a:srgbClr val="000000"/>
              </a:buClr>
              <a:buSzPts val="1400"/>
            </a:pPr>
            <a:r>
              <a:rPr lang="en-US" i="0" dirty="0">
                <a:solidFill>
                  <a:schemeClr val="dk1"/>
                </a:solidFill>
                <a:latin typeface="Open Sans"/>
                <a:ea typeface="Open Sans"/>
                <a:cs typeface="Open Sans"/>
                <a:sym typeface="Open Sans"/>
              </a:rPr>
              <a:t>A milder version of this is the Loud Voice - They’re the ones who are always the biggest voice in the room, borderline shouting at times.  They’re loud, obnoxious and humiliate others – either by being overtly rude or speaking over </a:t>
            </a:r>
            <a:r>
              <a:rPr lang="en-US" dirty="0">
                <a:solidFill>
                  <a:schemeClr val="dk1"/>
                </a:solidFill>
                <a:latin typeface="Open Sans"/>
                <a:ea typeface="Open Sans"/>
                <a:cs typeface="Open Sans"/>
                <a:sym typeface="Open Sans"/>
              </a:rPr>
              <a:t>others </a:t>
            </a:r>
            <a:r>
              <a:rPr lang="en-US" i="0" dirty="0">
                <a:solidFill>
                  <a:schemeClr val="dk1"/>
                </a:solidFill>
                <a:latin typeface="Open Sans"/>
                <a:ea typeface="Open Sans"/>
                <a:cs typeface="Open Sans"/>
                <a:sym typeface="Open Sans"/>
              </a:rPr>
              <a:t>in meetings so as to dismiss what they’re saying.  Awareness of the effects of this behavior on the rest of the workplace is essential for leaders to take steps to c</a:t>
            </a:r>
            <a:r>
              <a:rPr lang="en-US" dirty="0">
                <a:solidFill>
                  <a:schemeClr val="dk1"/>
                </a:solidFill>
                <a:latin typeface="Open Sans"/>
                <a:ea typeface="Open Sans"/>
                <a:cs typeface="Open Sans"/>
                <a:sym typeface="Open Sans"/>
              </a:rPr>
              <a:t>orrect that behavior.</a:t>
            </a:r>
          </a:p>
          <a:p>
            <a:pPr marL="148351">
              <a:buClr>
                <a:srgbClr val="000000"/>
              </a:buClr>
              <a:buSzPts val="1400"/>
            </a:pPr>
            <a:endParaRPr lang="en-US" dirty="0">
              <a:solidFill>
                <a:schemeClr val="dk1"/>
              </a:solidFill>
              <a:latin typeface="Open Sans"/>
              <a:ea typeface="Open Sans"/>
              <a:cs typeface="Open Sans"/>
              <a:sym typeface="Open Sans"/>
            </a:endParaRPr>
          </a:p>
          <a:p>
            <a:pPr marL="485515" indent="-337163" defTabSz="971029">
              <a:defRPr/>
            </a:pPr>
            <a:endParaRPr lang="en-US" b="0" i="0" dirty="0">
              <a:solidFill>
                <a:srgbClr val="000000"/>
              </a:solidFill>
              <a:effectLst/>
              <a:latin typeface="proxima-nova-condensed"/>
            </a:endParaRPr>
          </a:p>
        </p:txBody>
      </p:sp>
    </p:spTree>
    <p:extLst>
      <p:ext uri="{BB962C8B-B14F-4D97-AF65-F5344CB8AC3E}">
        <p14:creationId xmlns:p14="http://schemas.microsoft.com/office/powerpoint/2010/main" val="62946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8352">
              <a:buClr>
                <a:srgbClr val="000000"/>
              </a:buClr>
              <a:buSzPts val="1400"/>
            </a:pPr>
            <a:r>
              <a:rPr lang="en-US" i="0" dirty="0">
                <a:solidFill>
                  <a:schemeClr val="dk1"/>
                </a:solidFill>
                <a:latin typeface="Open Sans"/>
                <a:ea typeface="Open Sans"/>
                <a:cs typeface="Open Sans"/>
                <a:sym typeface="Open Sans"/>
              </a:rPr>
              <a:t>Call them critics, haters, down-talkers </a:t>
            </a:r>
            <a:r>
              <a:rPr lang="en-US" dirty="0">
                <a:solidFill>
                  <a:schemeClr val="dk1"/>
                </a:solidFill>
                <a:latin typeface="Open Sans"/>
                <a:ea typeface="Open Sans"/>
                <a:cs typeface="Open Sans"/>
                <a:sym typeface="Open Sans"/>
              </a:rPr>
              <a:t>–</a:t>
            </a:r>
            <a:r>
              <a:rPr lang="en-US" i="0" dirty="0">
                <a:solidFill>
                  <a:schemeClr val="dk1"/>
                </a:solidFill>
                <a:latin typeface="Open Sans"/>
                <a:ea typeface="Open Sans"/>
                <a:cs typeface="Open Sans"/>
                <a:sym typeface="Open Sans"/>
              </a:rPr>
              <a:t> this particular brand of workplace bully is always quick with the criticism. They’ll hold their targets to irrational – or even impossible – standards, finding </a:t>
            </a:r>
            <a:r>
              <a:rPr lang="en-US" dirty="0">
                <a:solidFill>
                  <a:schemeClr val="dk1"/>
                </a:solidFill>
                <a:latin typeface="Open Sans"/>
                <a:ea typeface="Open Sans"/>
                <a:cs typeface="Open Sans"/>
                <a:sym typeface="Open Sans"/>
              </a:rPr>
              <a:t>real and imagined </a:t>
            </a:r>
            <a:r>
              <a:rPr lang="en-US" i="0" dirty="0">
                <a:solidFill>
                  <a:schemeClr val="dk1"/>
                </a:solidFill>
                <a:latin typeface="Open Sans"/>
                <a:ea typeface="Open Sans"/>
                <a:cs typeface="Open Sans"/>
                <a:sym typeface="Open Sans"/>
              </a:rPr>
              <a:t>flaws in their work.  And they aren’t shy about letting everyone know about it. </a:t>
            </a:r>
            <a:endParaRPr lang="en-US" dirty="0">
              <a:solidFill>
                <a:schemeClr val="dk1"/>
              </a:solidFill>
              <a:latin typeface="Open Sans"/>
              <a:ea typeface="Open Sans"/>
              <a:cs typeface="Open Sans"/>
              <a:sym typeface="Open Sans"/>
            </a:endParaRPr>
          </a:p>
          <a:p>
            <a:pPr marL="148352">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The critic will take any excuse to berate or belittle the work that their victim completes.  One day a report will be too brief or vague.  When the target produces a next iteration that is painstakingly thorough, the report will be “far too much information for any one person to comb through”.  The critic’s tactics effectively wear down the confidence and work ethic of their target, until the target is equally convinced that they have no business being in this line of work. </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Negative feedback may initially result in a boost of productivity and overcompensation on the part of the recipient, but if that negative feedback is unrelenting it will ultimately lead to a crash-and-burn.  The constant critic may not have the reverberating effects of the banshee, is equally as destructive and contributes to workplace negativity.</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If one member of your team is convinced that they are not contributing, they might try harder next time. If that same target is convinced that nothing he or she does will ever be good enough for the bully, the target is likely to stop making an effort.  When that spreads, it is likely to affect the team’s bottom line and collective morale.</a:t>
            </a:r>
          </a:p>
          <a:p>
            <a:pPr marL="148352">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Kick down / kiss up</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A very common behavior of the critic as a manager is to kick those below them and kiss up to those above. This creates a complication in that their change of demeanor can possibly mask their behavior for their superiors.</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For example, let’s say that Pat manages Alex.  Pat’s criticism of Alex’s work product can be especially harsh.  But if and when it becomes an attack on Alex as a person, or when the criticisms of Alex’s work product become irrational, then Alex will quickly lose motivation in producing whatever they are producing for their manager Pat. </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In this case Alex reports that nothing they do is ever good enough for Pat, and that they feel Pat is unrelenting in their criticism without offering constructive feedback. </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By contrast, Jesse sees a very different Pat.  Pat reports to Jesse, and in meetings, Pat is pleasant, ingratiating and eager to help.</a:t>
            </a:r>
          </a:p>
          <a:p>
            <a:pPr marL="148351">
              <a:buSzPts val="1400"/>
            </a:pPr>
            <a:endParaRPr lang="en-US" dirty="0">
              <a:solidFill>
                <a:schemeClr val="dk1"/>
              </a:solidFill>
              <a:latin typeface="Open Sans"/>
              <a:ea typeface="Open Sans"/>
              <a:cs typeface="Open Sans"/>
              <a:sym typeface="Open Sans"/>
            </a:endParaRPr>
          </a:p>
          <a:p>
            <a:pPr marL="148352">
              <a:buSzPts val="1400"/>
            </a:pPr>
            <a:r>
              <a:rPr lang="en-US" dirty="0">
                <a:solidFill>
                  <a:schemeClr val="dk1"/>
                </a:solidFill>
                <a:latin typeface="Open Sans"/>
                <a:ea typeface="Open Sans"/>
                <a:cs typeface="Open Sans"/>
                <a:sym typeface="Open Sans"/>
              </a:rPr>
              <a:t>Whether or not this is conscious, Jesse will use the information from their experience of Pat to formulate any reaction they might have to Alex’s complaint. Jesse is likely to discount Alex’s complaint because it does not correlate with their experience of Pat. That’s rational, but a mistake because Pat is kicking down and kissing up. It’s a tendency you need to be aware of in these kinds of cases.</a:t>
            </a:r>
          </a:p>
          <a:p>
            <a:pPr marL="148352">
              <a:buSzPts val="1400"/>
            </a:pPr>
            <a:endParaRPr lang="en-US" dirty="0">
              <a:solidFill>
                <a:schemeClr val="dk1"/>
              </a:solidFill>
              <a:latin typeface="Open Sans"/>
              <a:ea typeface="Open Sans"/>
              <a:cs typeface="Open Sans"/>
              <a:sym typeface="Open Sans"/>
            </a:endParaRPr>
          </a:p>
          <a:p>
            <a:endParaRPr lang="en-US" dirty="0"/>
          </a:p>
        </p:txBody>
      </p:sp>
    </p:spTree>
    <p:extLst>
      <p:ext uri="{BB962C8B-B14F-4D97-AF65-F5344CB8AC3E}">
        <p14:creationId xmlns:p14="http://schemas.microsoft.com/office/powerpoint/2010/main" val="3498159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8352">
              <a:buSzPts val="1400"/>
            </a:pPr>
            <a:r>
              <a:rPr lang="en-US" dirty="0">
                <a:solidFill>
                  <a:schemeClr val="dk1"/>
                </a:solidFill>
                <a:latin typeface="Open Sans"/>
                <a:ea typeface="Open Sans"/>
                <a:cs typeface="Open Sans"/>
                <a:sym typeface="Open Sans"/>
              </a:rPr>
              <a:t>The bridge troll is the crossing guard, the gatekeeper, the guardian and protector of some crucial resource. This is someone who, consciously or not, withholds budgets, passwords, software licenses, or some other resource or information that an employee needs for success. The bridge troll’s bullying is subtle, but damaging.</a:t>
            </a:r>
          </a:p>
          <a:p>
            <a:pPr marL="148351">
              <a:buSzPts val="1400"/>
            </a:pPr>
            <a:br>
              <a:rPr lang="en-US" dirty="0">
                <a:solidFill>
                  <a:schemeClr val="dk1"/>
                </a:solidFill>
                <a:latin typeface="Open Sans"/>
                <a:ea typeface="Open Sans"/>
                <a:cs typeface="Open Sans"/>
                <a:sym typeface="Open Sans"/>
              </a:rPr>
            </a:br>
            <a:r>
              <a:rPr lang="en-US" dirty="0">
                <a:solidFill>
                  <a:schemeClr val="dk1"/>
                </a:solidFill>
                <a:latin typeface="Open Sans"/>
                <a:ea typeface="Open Sans"/>
                <a:cs typeface="Open Sans"/>
                <a:sym typeface="Open Sans"/>
              </a:rPr>
              <a:t>This bully may repeatedly cancel training sessions for a software that requires expertise. “I’m sorry my day has really gotten away from me. Why don’t you try to click around and figure it out on your own and ping me if any questions pop up.” This may seem harmless and even inspire a certain level of confidence in the employee. </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However, having an employee poke around on unfamiliar software isn’t the same as training.  When the time comes for deliverables and the employee is still struggling to teach themselves the software, or is wasting time doing things inefficiently in that software, we have a problem. </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We can all picture that someone in accounting who maintains that only they alone can understand this particular spreadsheet or that there’s someone in the IT department who never really addresses the issue on the ticket.  But this crosses a line into bullying when two things are also happening. </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First, this is a pattern of behavior directed at another, often but not always junior employee.  Second, it is related to personal aspects of their relationship, not a result of the work product involved.  Although difficult to control - the Bridge Troll lives under the bridge, after all – it’s a particularly damaging kind of bullying as it leads to the silos and workplace politics that sabotage what most companies are trying to foster in their organizations. </a:t>
            </a:r>
          </a:p>
          <a:p>
            <a:pPr marL="148351">
              <a:buSzPts val="1400"/>
            </a:pPr>
            <a:endParaRPr lang="en-US" dirty="0">
              <a:solidFill>
                <a:schemeClr val="dk1"/>
              </a:solidFill>
              <a:latin typeface="Open Sans"/>
              <a:ea typeface="Open Sans"/>
              <a:cs typeface="Open Sans"/>
              <a:sym typeface="Open Sans"/>
            </a:endParaRPr>
          </a:p>
          <a:p>
            <a:pPr marL="148351">
              <a:buSzPts val="1400"/>
            </a:pPr>
            <a:r>
              <a:rPr lang="en-US" dirty="0">
                <a:solidFill>
                  <a:schemeClr val="dk1"/>
                </a:solidFill>
                <a:latin typeface="Open Sans"/>
                <a:ea typeface="Open Sans"/>
                <a:cs typeface="Open Sans"/>
                <a:sym typeface="Open Sans"/>
              </a:rPr>
              <a:t>After all, most of us would agree that it is a manager’s job to set their employees up for success, and if managers cannot or does not provide the training, support, and resources necessary for that success, it is their employees who face the consequences.</a:t>
            </a:r>
          </a:p>
          <a:p>
            <a:pPr marL="148351">
              <a:buSzPts val="1400"/>
            </a:pPr>
            <a:endParaRPr lang="en-US" dirty="0">
              <a:solidFill>
                <a:schemeClr val="dk1"/>
              </a:solidFill>
              <a:latin typeface="Open Sans"/>
              <a:ea typeface="Open Sans"/>
              <a:cs typeface="Open Sans"/>
              <a:sym typeface="Open Sans"/>
            </a:endParaRPr>
          </a:p>
          <a:p>
            <a:pPr marL="148352">
              <a:buSzPts val="1400"/>
            </a:pPr>
            <a:r>
              <a:rPr lang="en-US" dirty="0">
                <a:solidFill>
                  <a:schemeClr val="dk1"/>
                </a:solidFill>
                <a:latin typeface="Open Sans"/>
                <a:ea typeface="Open Sans"/>
                <a:cs typeface="Open Sans"/>
                <a:sym typeface="Open Sans"/>
              </a:rPr>
              <a:t>In these cases the implicit question to ask is: how do the managers involved set their employees up for success?  How well is the work group cross-trained and viewed as part of the greater team or are they viewed as a funnel?  Is there just one person with the keys to the kingdom, so to speak?  When looked at through that lens, the activities of Bridge Trolls becomes much more apparent.</a:t>
            </a:r>
          </a:p>
          <a:p>
            <a:pPr marL="148352">
              <a:buSzPts val="1400"/>
            </a:pPr>
            <a:endParaRPr lang="en-US" dirty="0">
              <a:solidFill>
                <a:schemeClr val="dk1"/>
              </a:solidFill>
              <a:latin typeface="Open Sans"/>
              <a:ea typeface="Open Sans"/>
              <a:cs typeface="Open Sans"/>
              <a:sym typeface="Open Sans"/>
            </a:endParaRPr>
          </a:p>
          <a:p>
            <a:pPr marL="148352">
              <a:buSzPts val="1400"/>
            </a:pPr>
            <a:endParaRPr lang="en-US" dirty="0">
              <a:solidFill>
                <a:schemeClr val="dk1"/>
              </a:solidFill>
              <a:latin typeface="Open Sans"/>
              <a:ea typeface="Open Sans"/>
              <a:cs typeface="Open Sans"/>
              <a:sym typeface="Open Sans"/>
            </a:endParaRPr>
          </a:p>
          <a:p>
            <a:endParaRPr lang="en-US" dirty="0"/>
          </a:p>
        </p:txBody>
      </p:sp>
    </p:spTree>
    <p:extLst>
      <p:ext uri="{BB962C8B-B14F-4D97-AF65-F5344CB8AC3E}">
        <p14:creationId xmlns:p14="http://schemas.microsoft.com/office/powerpoint/2010/main" val="2432112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8351">
              <a:buClr>
                <a:srgbClr val="000000"/>
              </a:buClr>
              <a:buSzPts val="1400"/>
            </a:pPr>
            <a:r>
              <a:rPr lang="en-US" sz="1900" dirty="0">
                <a:solidFill>
                  <a:schemeClr val="dk1"/>
                </a:solidFill>
                <a:latin typeface="Open Sans"/>
                <a:ea typeface="Open Sans"/>
                <a:cs typeface="Open Sans"/>
                <a:sym typeface="Open Sans"/>
              </a:rPr>
              <a:t>The saboteur - let’s start with an example.  Morgan notices that the accounting division is assessing penalties on their customer for late payments in cases where the customer claims not to be late on payments.  Morgan digs into the order to see what the problem might be.  Morgan discovers the companies have agreed that the customers’ payment terms vary between 45 and 90 days depending on the type of product ordered.  But the accounting system has only one set of payment terms for each customer in their payment system, the 45 day term. </a:t>
            </a:r>
          </a:p>
          <a:p>
            <a:pPr marL="148351">
              <a:buClr>
                <a:srgbClr val="000000"/>
              </a:buClr>
              <a:buSzPts val="1400"/>
            </a:pPr>
            <a:endParaRPr lang="en-US" sz="1900" dirty="0">
              <a:solidFill>
                <a:schemeClr val="dk1"/>
              </a:solidFill>
              <a:latin typeface="Open Sans"/>
              <a:ea typeface="Open Sans"/>
              <a:cs typeface="Open Sans"/>
              <a:sym typeface="Open Sans"/>
            </a:endParaRPr>
          </a:p>
          <a:p>
            <a:pPr marL="148351">
              <a:buClr>
                <a:srgbClr val="000000"/>
              </a:buClr>
              <a:buSzPts val="1400"/>
            </a:pPr>
            <a:r>
              <a:rPr lang="en-US" sz="1900" dirty="0">
                <a:solidFill>
                  <a:schemeClr val="dk1"/>
                </a:solidFill>
                <a:latin typeface="Open Sans"/>
                <a:ea typeface="Open Sans"/>
                <a:cs typeface="Open Sans"/>
                <a:sym typeface="Open Sans"/>
              </a:rPr>
              <a:t>Morgan proposes to Sam, Morgan’s manager, that accounting change the payments system to reflect the agreement between their companies or at a minimum the more generous payment terms.  Sam tells Morgan told that can’t possibly work as that change would disrupt the work of the entire payment system, for all customers.  </a:t>
            </a:r>
          </a:p>
          <a:p>
            <a:pPr marL="148351">
              <a:buClr>
                <a:srgbClr val="000000"/>
              </a:buClr>
              <a:buSzPts val="1400"/>
            </a:pPr>
            <a:endParaRPr lang="en-US" sz="1900" dirty="0">
              <a:solidFill>
                <a:schemeClr val="dk1"/>
              </a:solidFill>
              <a:latin typeface="Open Sans"/>
              <a:ea typeface="Open Sans"/>
              <a:cs typeface="Open Sans"/>
              <a:sym typeface="Open Sans"/>
            </a:endParaRPr>
          </a:p>
          <a:p>
            <a:pPr marL="148351">
              <a:buClr>
                <a:srgbClr val="000000"/>
              </a:buClr>
              <a:buSzPts val="1400"/>
            </a:pPr>
            <a:r>
              <a:rPr lang="en-US" sz="1900" dirty="0">
                <a:solidFill>
                  <a:schemeClr val="dk1"/>
                </a:solidFill>
                <a:latin typeface="Open Sans"/>
                <a:ea typeface="Open Sans"/>
                <a:cs typeface="Open Sans"/>
                <a:sym typeface="Open Sans"/>
              </a:rPr>
              <a:t>Later, when the customer has escalated this issue to Sam’s management, Sam proposes exactly Morgan’s solution without any credit to Morgan.  Sam takes credit for having discovered this discrepancy and is congratulated for a close attention to detail, which Sam says is just part of the job.  The change is implemented immediately.</a:t>
            </a:r>
          </a:p>
          <a:p>
            <a:pPr marL="148351">
              <a:buClr>
                <a:srgbClr val="000000"/>
              </a:buClr>
              <a:buSzPts val="1400"/>
            </a:pPr>
            <a:endParaRPr lang="en-US" sz="1900" dirty="0">
              <a:solidFill>
                <a:schemeClr val="dk1"/>
              </a:solidFill>
              <a:latin typeface="Open Sans"/>
              <a:ea typeface="Open Sans"/>
              <a:cs typeface="Open Sans"/>
              <a:sym typeface="Open Sans"/>
            </a:endParaRPr>
          </a:p>
          <a:p>
            <a:pPr marL="148351">
              <a:buClr>
                <a:srgbClr val="000000"/>
              </a:buClr>
              <a:buSzPts val="1400"/>
            </a:pPr>
            <a:r>
              <a:rPr lang="en-US" sz="1900" dirty="0">
                <a:solidFill>
                  <a:schemeClr val="dk1"/>
                </a:solidFill>
                <a:latin typeface="Open Sans"/>
                <a:ea typeface="Open Sans"/>
                <a:cs typeface="Open Sans"/>
                <a:sym typeface="Open Sans"/>
              </a:rPr>
              <a:t>Sam is being disingenuous in not giving credit to Morgan.  Were this to happen on a regular basis, and were it to happen in part or in whole because Sam resents Morgan’s personality or diligence, then it can become the bullying behavior we call ‘saboteur.’</a:t>
            </a:r>
          </a:p>
          <a:p>
            <a:pPr marL="148351">
              <a:buClr>
                <a:srgbClr val="000000"/>
              </a:buClr>
              <a:buSzPts val="1400"/>
            </a:pPr>
            <a:endParaRPr lang="en-US" sz="1900" dirty="0">
              <a:solidFill>
                <a:schemeClr val="dk1"/>
              </a:solidFill>
              <a:latin typeface="Open Sans"/>
              <a:ea typeface="Open Sans"/>
              <a:cs typeface="Open Sans"/>
              <a:sym typeface="Open Sans"/>
            </a:endParaRPr>
          </a:p>
          <a:p>
            <a:pPr marL="148351">
              <a:buClr>
                <a:srgbClr val="000000"/>
              </a:buClr>
              <a:buSzPts val="1400"/>
            </a:pPr>
            <a:r>
              <a:rPr lang="en-US" sz="1900" dirty="0">
                <a:solidFill>
                  <a:schemeClr val="dk1"/>
                </a:solidFill>
                <a:latin typeface="Open Sans"/>
                <a:ea typeface="Open Sans"/>
                <a:cs typeface="Open Sans"/>
                <a:sym typeface="Open Sans"/>
              </a:rPr>
              <a:t>The saboteur is a workplace bully who has mastered flying under the radar – they are very sneaky.  These bullies can be difficult to spot as they make it sound like everything is going well, at least well enough, as they are the star performer, often carrying the weight of the team on their able shoulders.  </a:t>
            </a:r>
          </a:p>
          <a:p>
            <a:pPr marL="148351">
              <a:buClr>
                <a:srgbClr val="000000"/>
              </a:buClr>
              <a:buSzPts val="1400"/>
            </a:pPr>
            <a:endParaRPr lang="en-US" sz="1900" dirty="0">
              <a:solidFill>
                <a:schemeClr val="dk1"/>
              </a:solidFill>
              <a:latin typeface="Open Sans"/>
              <a:ea typeface="Open Sans"/>
              <a:cs typeface="Open Sans"/>
              <a:sym typeface="Open Sans"/>
            </a:endParaRPr>
          </a:p>
          <a:p>
            <a:pPr marL="148351">
              <a:buClr>
                <a:srgbClr val="000000"/>
              </a:buClr>
              <a:buSzPts val="1400"/>
            </a:pPr>
            <a:r>
              <a:rPr lang="en-US" sz="1900" dirty="0">
                <a:solidFill>
                  <a:schemeClr val="dk1"/>
                </a:solidFill>
                <a:latin typeface="Open Sans"/>
                <a:ea typeface="Open Sans"/>
                <a:cs typeface="Open Sans"/>
                <a:sym typeface="Open Sans"/>
              </a:rPr>
              <a:t>Meanwhile, the saboteur makes the job harder than it has to be for that member of the team.  Is the team getting all of their deliverables in on time but there is a member that is consistently not receiving any of the credit?  The saboteur makes it very difficult for that team member to succeed.  Is there a member that is consistently receiving negative performance reviews as a result?  Is this employee truly a poor performer or are they just not getting the credit and exposure they have earned.  </a:t>
            </a:r>
          </a:p>
          <a:p>
            <a:pPr marL="148351">
              <a:buClr>
                <a:srgbClr val="000000"/>
              </a:buClr>
              <a:buSzPts val="1400"/>
            </a:pPr>
            <a:endParaRPr lang="en-US" sz="1900" dirty="0">
              <a:solidFill>
                <a:schemeClr val="dk1"/>
              </a:solidFill>
              <a:latin typeface="Open Sans"/>
              <a:ea typeface="Open Sans"/>
              <a:cs typeface="Open Sans"/>
              <a:sym typeface="Open Sans"/>
            </a:endParaRPr>
          </a:p>
          <a:p>
            <a:pPr marL="148351">
              <a:buClr>
                <a:srgbClr val="000000"/>
              </a:buClr>
              <a:buSzPts val="1400"/>
            </a:pPr>
            <a:r>
              <a:rPr lang="en-US" sz="1900" dirty="0">
                <a:solidFill>
                  <a:schemeClr val="dk1"/>
                </a:solidFill>
                <a:latin typeface="Open Sans"/>
                <a:ea typeface="Open Sans"/>
                <a:cs typeface="Open Sans"/>
                <a:sym typeface="Open Sans"/>
              </a:rPr>
              <a:t>The saboteur can also be a bully who actively manipulates co-workers’ and managers’ perceptions and opinions of their team so that the negative performance review appears warranted.  The saboteur may go behind their subject’s back complaining about how unreliable that person is, or impart blame on them when anything goes wrong.  </a:t>
            </a:r>
          </a:p>
          <a:p>
            <a:pPr marL="148352">
              <a:buClr>
                <a:srgbClr val="000000"/>
              </a:buClr>
              <a:buSzPts val="1400"/>
            </a:pPr>
            <a:br>
              <a:rPr lang="en-US" sz="1900" dirty="0">
                <a:solidFill>
                  <a:schemeClr val="dk1"/>
                </a:solidFill>
                <a:latin typeface="Open Sans"/>
                <a:ea typeface="Open Sans"/>
                <a:cs typeface="Open Sans"/>
                <a:sym typeface="Open Sans"/>
              </a:rPr>
            </a:br>
            <a:r>
              <a:rPr lang="en-US" sz="1900" dirty="0">
                <a:solidFill>
                  <a:schemeClr val="dk1"/>
                </a:solidFill>
                <a:latin typeface="Open Sans"/>
                <a:ea typeface="Open Sans"/>
                <a:cs typeface="Open Sans"/>
                <a:sym typeface="Open Sans"/>
              </a:rPr>
              <a:t>Regardless of their methods, the saboteur’s bullying goes on behind the scenes, and they may present themselves outwardly as an ally and possible friend to that member of the team. </a:t>
            </a:r>
          </a:p>
          <a:p>
            <a:pPr marL="148352">
              <a:buClr>
                <a:srgbClr val="000000"/>
              </a:buClr>
              <a:buSzPts val="1400"/>
            </a:pPr>
            <a:endParaRPr lang="en-US" sz="1900" dirty="0">
              <a:solidFill>
                <a:schemeClr val="dk1"/>
              </a:solidFill>
              <a:latin typeface="Open Sans"/>
              <a:ea typeface="Open Sans"/>
              <a:cs typeface="Open Sans"/>
              <a:sym typeface="Open Sans"/>
            </a:endParaRPr>
          </a:p>
          <a:p>
            <a:pPr marL="148352">
              <a:buClr>
                <a:srgbClr val="000000"/>
              </a:buClr>
              <a:buSzPts val="1400"/>
            </a:pPr>
            <a:r>
              <a:rPr lang="en-US" sz="1900" dirty="0">
                <a:solidFill>
                  <a:schemeClr val="dk1"/>
                </a:solidFill>
                <a:latin typeface="Open Sans"/>
                <a:ea typeface="Open Sans"/>
                <a:cs typeface="Open Sans"/>
                <a:sym typeface="Open Sans"/>
              </a:rPr>
              <a:t>The recipient doesn’t realize the saboteur is poisoning the relationship by misremembering or omitting details, or pushing them out of important projects or calls so the saboteur can take credit for the work or ideas.</a:t>
            </a:r>
          </a:p>
          <a:p>
            <a:pPr marL="148352">
              <a:buClr>
                <a:srgbClr val="000000"/>
              </a:buClr>
              <a:buSzPts val="1400"/>
            </a:pPr>
            <a:endParaRPr lang="en-US" sz="1900" dirty="0">
              <a:solidFill>
                <a:schemeClr val="dk1"/>
              </a:solidFill>
              <a:latin typeface="Open Sans"/>
              <a:ea typeface="Open Sans"/>
              <a:cs typeface="Open Sans"/>
              <a:sym typeface="Open Sans"/>
            </a:endParaRPr>
          </a:p>
          <a:p>
            <a:pPr marL="148352">
              <a:buClr>
                <a:srgbClr val="000000"/>
              </a:buClr>
              <a:buSzPts val="1400"/>
            </a:pPr>
            <a:r>
              <a:rPr lang="en-US" sz="1900" dirty="0">
                <a:solidFill>
                  <a:schemeClr val="dk1"/>
                </a:solidFill>
                <a:latin typeface="Open Sans"/>
                <a:ea typeface="Open Sans"/>
                <a:cs typeface="Open Sans"/>
                <a:sym typeface="Open Sans"/>
              </a:rPr>
              <a:t>This type of workplace bully forces their target to keep close records of the work that they do and the conversations they have.  It is important to truly listen and ask for details when a member thinks a negative performance review is unwarranted. Is it possible, the ideas were theirs?  Is it possible they weren’t advised of key meetings or calls and that is why they were not in attendance?  This is different from a poor performer that simply thinks the company is inaccurate in their assessment.  It is important to listen, and actively listen when employees bring forward concerns and dig into the facts behind what they are bringing forward.  </a:t>
            </a:r>
          </a:p>
          <a:p>
            <a:pPr marL="148352" defTabSz="971029">
              <a:defRPr/>
            </a:pPr>
            <a:endParaRPr lang="en-US" sz="2000" dirty="0">
              <a:solidFill>
                <a:srgbClr val="555572"/>
              </a:solidFill>
              <a:latin typeface="Source Sans Pro" panose="020B0503030403020204" pitchFamily="34" charset="0"/>
              <a:ea typeface="Times New Roman" panose="02020603050405020304" pitchFamily="18" charset="0"/>
            </a:endParaRPr>
          </a:p>
        </p:txBody>
      </p:sp>
    </p:spTree>
    <p:extLst>
      <p:ext uri="{BB962C8B-B14F-4D97-AF65-F5344CB8AC3E}">
        <p14:creationId xmlns:p14="http://schemas.microsoft.com/office/powerpoint/2010/main" val="866731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878787"/>
                </a:solidFill>
                <a:effectLst/>
                <a:latin typeface="Lato" panose="020F0502020204030203" pitchFamily="34" charset="0"/>
              </a:rPr>
              <a:t>The Freeze Out – or Cliques - </a:t>
            </a:r>
            <a:br>
              <a:rPr lang="en-US" b="1" i="0" dirty="0">
                <a:solidFill>
                  <a:srgbClr val="878787"/>
                </a:solidFill>
                <a:effectLst/>
                <a:latin typeface="Lato" panose="020F0502020204030203" pitchFamily="34" charset="0"/>
              </a:rPr>
            </a:br>
            <a:r>
              <a:rPr lang="en-US" b="0" i="0" dirty="0">
                <a:solidFill>
                  <a:srgbClr val="878787"/>
                </a:solidFill>
                <a:effectLst/>
                <a:latin typeface="Lato" panose="020F0502020204030203" pitchFamily="34" charset="0"/>
              </a:rPr>
              <a:t>many workplaces have social gatekeepers of sorts, who purposely exclude others from social events, like lunches or happy hours, so that their targets never quite feel like they fit in. The freeze-out can also take highly competitive forms – cut-throat competition in a workgroup, wherein employees are intentionally excluded from brainstorms and meetings. </a:t>
            </a:r>
            <a:endParaRPr lang="en-US" dirty="0"/>
          </a:p>
        </p:txBody>
      </p:sp>
    </p:spTree>
    <p:extLst>
      <p:ext uri="{BB962C8B-B14F-4D97-AF65-F5344CB8AC3E}">
        <p14:creationId xmlns:p14="http://schemas.microsoft.com/office/powerpoint/2010/main" val="517631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Open Sans"/>
                <a:ea typeface="Open Sans"/>
                <a:cs typeface="Open Sans"/>
                <a:sym typeface="Open Sans"/>
              </a:rPr>
              <a:t>In today’s webinar we will discuss workplace bullying and the impact it can have on your organization. Bullying in the workplace is a common and serious form of workplace negativity that can seriously affect the performance of your employees and therefore impact your organization. We start with some statistics then go into the costs and impact.  We will discuss how bullying is different from harassment and how bullying differs from aggressive management. As leaders in your organizations, you need to know how to distinguish these, how to assess bullying, and what you need to do to address and correct the behavior.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a:t>
            </a:fld>
            <a:endParaRPr lang="en-US" dirty="0"/>
          </a:p>
        </p:txBody>
      </p:sp>
    </p:spTree>
    <p:extLst>
      <p:ext uri="{BB962C8B-B14F-4D97-AF65-F5344CB8AC3E}">
        <p14:creationId xmlns:p14="http://schemas.microsoft.com/office/powerpoint/2010/main" val="223419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878787"/>
                </a:solidFill>
                <a:effectLst/>
                <a:latin typeface="Lato" panose="020F0502020204030203" pitchFamily="34" charset="0"/>
              </a:rPr>
              <a:t>Gossip  </a:t>
            </a:r>
            <a:br>
              <a:rPr lang="en-US" b="1" i="0" dirty="0">
                <a:solidFill>
                  <a:srgbClr val="878787"/>
                </a:solidFill>
                <a:effectLst/>
                <a:latin typeface="Lato" panose="020F0502020204030203" pitchFamily="34" charset="0"/>
              </a:rPr>
            </a:br>
            <a:r>
              <a:rPr lang="en-US" b="0" i="0" dirty="0">
                <a:solidFill>
                  <a:srgbClr val="878787"/>
                </a:solidFill>
                <a:effectLst/>
                <a:latin typeface="Lato" panose="020F0502020204030203" pitchFamily="34" charset="0"/>
              </a:rPr>
              <a:t>While yellers and critics are obvious with their bully tactics, gossips are content to work behind the scenes. They’ll whisper in the game room and spread rumors on coffee runs. Sometimes it’s interpersonal stuff others it’s performance-related, both are hurtful and can damage reputations.</a:t>
            </a:r>
            <a:endParaRPr lang="en-US" dirty="0"/>
          </a:p>
        </p:txBody>
      </p:sp>
    </p:spTree>
    <p:extLst>
      <p:ext uri="{BB962C8B-B14F-4D97-AF65-F5344CB8AC3E}">
        <p14:creationId xmlns:p14="http://schemas.microsoft.com/office/powerpoint/2010/main" val="4011576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sym typeface="Open Sans"/>
              </a:rPr>
              <a:t>Hopefully now you have some framework for recognizing the types of bullying that are most common in workplaces.  In order to understand what to do about it, it’s good to have at least some insight into why this happens.</a:t>
            </a:r>
          </a:p>
          <a:p>
            <a:endParaRPr lang="en-US" dirty="0">
              <a:latin typeface="Open Sans"/>
              <a:ea typeface="Open Sans"/>
              <a:cs typeface="Open Sans"/>
              <a:sym typeface="Open Sans"/>
            </a:endParaRPr>
          </a:p>
          <a:p>
            <a:r>
              <a:rPr lang="en-US" dirty="0">
                <a:latin typeface="Open Sans"/>
                <a:ea typeface="Open Sans"/>
                <a:cs typeface="Open Sans"/>
                <a:sym typeface="Open Sans"/>
              </a:rPr>
              <a:t>Being the vict</a:t>
            </a:r>
            <a:r>
              <a:rPr lang="en-US" dirty="0">
                <a:solidFill>
                  <a:schemeClr val="dk1"/>
                </a:solidFill>
                <a:latin typeface="Open Sans"/>
                <a:ea typeface="Open Sans"/>
                <a:cs typeface="Open Sans"/>
                <a:sym typeface="Open Sans"/>
              </a:rPr>
              <a:t>im of </a:t>
            </a:r>
            <a:r>
              <a:rPr lang="en-US" dirty="0">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bullying</a:t>
            </a:r>
            <a:r>
              <a:rPr lang="en-US" dirty="0">
                <a:solidFill>
                  <a:schemeClr val="dk1"/>
                </a:solidFill>
                <a:latin typeface="Open Sans"/>
                <a:ea typeface="Open Sans"/>
                <a:cs typeface="Open Sans"/>
                <a:sym typeface="Open Sans"/>
              </a:rPr>
              <a:t> is a hor</a:t>
            </a:r>
            <a:r>
              <a:rPr lang="en-US" dirty="0">
                <a:latin typeface="Open Sans"/>
                <a:ea typeface="Open Sans"/>
                <a:cs typeface="Open Sans"/>
                <a:sym typeface="Open Sans"/>
              </a:rPr>
              <a:t>rible experience to have in life.  It is scary and can cause physical harm, emotional trauma and mental scarring that can last for a very long period of time, if not for the rest of a person's life.  Unfortunately, however, many people in today's world deal with bullying on a regular basis, whether while growing up or as an adult.</a:t>
            </a:r>
          </a:p>
          <a:p>
            <a:r>
              <a:rPr lang="en-US" dirty="0">
                <a:latin typeface="Open Sans"/>
                <a:ea typeface="Open Sans"/>
                <a:cs typeface="Open Sans"/>
                <a:sym typeface="Open Sans"/>
              </a:rPr>
              <a:t> </a:t>
            </a:r>
          </a:p>
          <a:p>
            <a:r>
              <a:rPr lang="en-US" dirty="0">
                <a:latin typeface="Open Sans"/>
                <a:ea typeface="Open Sans"/>
                <a:cs typeface="Open Sans"/>
                <a:sym typeface="Open Sans"/>
              </a:rPr>
              <a:t>Often, the bully has experienced trauma which led to their abusive behavior.  Understanding this is essential both to help targets of bullying recover and to stop bullying from happening in the first place.</a:t>
            </a:r>
          </a:p>
          <a:p>
            <a:endParaRPr lang="en-US" dirty="0">
              <a:latin typeface="Open Sans"/>
              <a:ea typeface="Open Sans"/>
              <a:cs typeface="Open Sans"/>
              <a:sym typeface="Open Sans"/>
            </a:endParaRPr>
          </a:p>
          <a:p>
            <a:r>
              <a:rPr lang="en-US" dirty="0">
                <a:latin typeface="Open Sans"/>
                <a:ea typeface="Open Sans"/>
                <a:cs typeface="Open Sans"/>
                <a:sym typeface="Open Sans"/>
              </a:rPr>
              <a:t>Bullying is most often the summation of mental and/or physical abuse to a child as they grow. </a:t>
            </a:r>
          </a:p>
          <a:p>
            <a:endParaRPr lang="en-US" dirty="0">
              <a:latin typeface="Open Sans"/>
              <a:ea typeface="Open Sans"/>
              <a:cs typeface="Open Sans"/>
              <a:sym typeface="Open Sans"/>
            </a:endParaRPr>
          </a:p>
          <a:p>
            <a:r>
              <a:rPr lang="en-US" dirty="0">
                <a:latin typeface="Open Sans"/>
                <a:ea typeface="Open Sans"/>
                <a:cs typeface="Open Sans"/>
                <a:sym typeface="Open Sans"/>
              </a:rPr>
              <a:t>For example, imagine a child growing up in a home where a parent physically beats them or screams at them for not doing what the parent wants, or if a child grows up in a home where one parent is being abused by the other. This child is being exposed to traumatic experiences which will significantly shape the way they think as they grow.</a:t>
            </a:r>
          </a:p>
          <a:p>
            <a:r>
              <a:rPr lang="en-US" dirty="0">
                <a:latin typeface="Open Sans"/>
                <a:ea typeface="Open Sans"/>
                <a:cs typeface="Open Sans"/>
                <a:sym typeface="Open Sans"/>
              </a:rPr>
              <a:t> </a:t>
            </a:r>
          </a:p>
          <a:p>
            <a:r>
              <a:rPr lang="en-US" dirty="0">
                <a:latin typeface="Open Sans"/>
                <a:ea typeface="Open Sans"/>
                <a:cs typeface="Open Sans"/>
                <a:sym typeface="Open Sans"/>
              </a:rPr>
              <a:t>When a child is exposed to bullying behavior, they are significantly more likely to become a bully.  The behaviors they were exposed to taught them how to behave as they grew.  So if a parent demands respect by physically hitting the child when they say something that upsets the parent, the child then learns that in order to gain respect they must in turn harm others.</a:t>
            </a:r>
          </a:p>
          <a:p>
            <a:endParaRPr lang="en-US" dirty="0">
              <a:latin typeface="Open Sans"/>
              <a:ea typeface="Open Sans"/>
              <a:cs typeface="Open Sans"/>
              <a:sym typeface="Open Sans"/>
            </a:endParaRPr>
          </a:p>
          <a:p>
            <a:r>
              <a:rPr lang="en-US" dirty="0">
                <a:latin typeface="Open Sans"/>
                <a:ea typeface="Open Sans"/>
                <a:cs typeface="Open Sans"/>
                <a:sym typeface="Open Sans"/>
              </a:rPr>
              <a:t>Although this doesn’t excuse bullying, a person usually becomes a bully because of what has happened to them in the past.  In general it has very little to do with the behavior or actions of the target in question; they were just the unfortunate individual that crossed paths with the bully in question. </a:t>
            </a:r>
          </a:p>
          <a:p>
            <a:endParaRPr lang="en-US" dirty="0">
              <a:latin typeface="Open Sans"/>
              <a:ea typeface="Open Sans"/>
              <a:cs typeface="Open Sans"/>
              <a:sym typeface="Open Sans"/>
            </a:endParaRPr>
          </a:p>
          <a:p>
            <a:r>
              <a:rPr lang="en-US" dirty="0">
                <a:latin typeface="Open Sans"/>
                <a:ea typeface="Open Sans"/>
                <a:cs typeface="Open Sans"/>
                <a:sym typeface="Open Sans"/>
              </a:rPr>
              <a:t>In short, people become bullies as a response, or a kind of coping mechanism, to events of the past.</a:t>
            </a:r>
          </a:p>
          <a:p>
            <a:endParaRPr lang="en-US" dirty="0">
              <a:latin typeface="Open Sans"/>
              <a:ea typeface="Open Sans"/>
              <a:cs typeface="Open Sans"/>
              <a:sym typeface="Open Sans"/>
            </a:endParaRPr>
          </a:p>
          <a:p>
            <a:r>
              <a:rPr lang="en-US" dirty="0">
                <a:latin typeface="Open Sans"/>
                <a:ea typeface="Open Sans"/>
                <a:cs typeface="Open Sans"/>
                <a:sym typeface="Open Sans"/>
              </a:rPr>
              <a:t>But there is another essential aspect as to why bullying happens in the workplace, and the short answer here is that bullying happens because the workplace culture allows it to happen.  When leadership and the HR team have not created a culture infused with treating others with respect and dignity and ensured this is reflected through all layers in the organization, bullying is allowed to happen.  And, bullying is a symptom of that failure.  And, a severe form of workplace negativity.  </a:t>
            </a:r>
          </a:p>
          <a:p>
            <a:endParaRPr lang="en-US" dirty="0">
              <a:latin typeface="Open Sans"/>
              <a:ea typeface="Open Sans"/>
              <a:cs typeface="Open Sans"/>
              <a:sym typeface="Open Sans"/>
            </a:endParaRPr>
          </a:p>
          <a:p>
            <a:r>
              <a:rPr lang="en-US" dirty="0">
                <a:latin typeface="Open Sans"/>
                <a:ea typeface="Open Sans"/>
                <a:cs typeface="Open Sans"/>
                <a:sym typeface="Open Sans"/>
              </a:rPr>
              <a:t>In order to correct that failure, three things have to happen: we must recognize bullying when it is happening, we must address the bully and take care of the target, and we must take active steps to prevent bullying from occurring in the organization.  A culture must be created that does not even allow for workplace negativity nor bullying to enter in.  </a:t>
            </a:r>
          </a:p>
          <a:p>
            <a:r>
              <a:rPr lang="en-US" dirty="0">
                <a:latin typeface="Open Sans"/>
                <a:ea typeface="Open Sans"/>
                <a:cs typeface="Open Sans"/>
                <a:sym typeface="Open Sans"/>
              </a:rPr>
              <a:t> </a:t>
            </a:r>
          </a:p>
          <a:p>
            <a:pPr fontAlgn="base">
              <a:lnSpc>
                <a:spcPct val="107000"/>
              </a:lnSpc>
            </a:pPr>
            <a:endParaRPr lang="en-US" b="1" dirty="0"/>
          </a:p>
        </p:txBody>
      </p:sp>
    </p:spTree>
    <p:extLst>
      <p:ext uri="{BB962C8B-B14F-4D97-AF65-F5344CB8AC3E}">
        <p14:creationId xmlns:p14="http://schemas.microsoft.com/office/powerpoint/2010/main" val="1513778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solidFill>
                  <a:schemeClr val="dk1"/>
                </a:solidFill>
                <a:latin typeface="Open Sans"/>
                <a:ea typeface="Open Sans"/>
                <a:cs typeface="Open Sans"/>
                <a:sym typeface="Open Sans"/>
              </a:rPr>
              <a:t>The best way to recognize bullying situations is to create a forum where reporting such behavior is possible and encouraged.  Then to listen to what that forum is telling you. This may mean a re-evaluation of your performance review process, to make sure that organizational leadership is getting a multi-level view of the what is happening in the organization.  It may mean making sure that leadership has a variety of inputs about both employees and managers, at many levels in the organization.  </a:t>
            </a:r>
          </a:p>
          <a:p>
            <a:pPr>
              <a:buSzPts val="1100"/>
            </a:pPr>
            <a:endParaRPr lang="en-US" dirty="0">
              <a:solidFill>
                <a:schemeClr val="dk1"/>
              </a:solidFill>
              <a:latin typeface="Open Sans"/>
              <a:ea typeface="Open Sans"/>
              <a:cs typeface="Open Sans"/>
              <a:sym typeface="Open Sans"/>
            </a:endParaRPr>
          </a:p>
          <a:p>
            <a:pPr>
              <a:buSzPts val="1100"/>
            </a:pPr>
            <a:r>
              <a:rPr lang="en-US" dirty="0">
                <a:solidFill>
                  <a:schemeClr val="dk1"/>
                </a:solidFill>
                <a:latin typeface="Open Sans"/>
                <a:ea typeface="Open Sans"/>
                <a:cs typeface="Open Sans"/>
                <a:sym typeface="Open Sans"/>
              </a:rPr>
              <a:t>There are three good reasons why senior management – and HR departments – have a hard time recognizing bullying when it happens. </a:t>
            </a:r>
          </a:p>
          <a:p>
            <a:pPr>
              <a:buSzPts val="1100"/>
            </a:pPr>
            <a:endParaRPr lang="en-US" dirty="0">
              <a:solidFill>
                <a:schemeClr val="dk1"/>
              </a:solidFill>
              <a:latin typeface="Open Sans"/>
              <a:ea typeface="Open Sans"/>
              <a:cs typeface="Open Sans"/>
              <a:sym typeface="Open Sans"/>
            </a:endParaRPr>
          </a:p>
          <a:p>
            <a:pPr>
              <a:buSzPts val="1100"/>
            </a:pPr>
            <a:r>
              <a:rPr lang="en-US" dirty="0">
                <a:solidFill>
                  <a:schemeClr val="dk1"/>
                </a:solidFill>
                <a:latin typeface="Open Sans"/>
                <a:ea typeface="Open Sans"/>
                <a:cs typeface="Open Sans"/>
                <a:sym typeface="Open Sans"/>
              </a:rPr>
              <a:t>First, in most cases senior management will have a relationship with the manager, but little or no visibility into what the dynamics of that manager’s department might look like.  Because most bullying is ‘top-down,’ it’s hard to see from the perspective of senior management.</a:t>
            </a:r>
          </a:p>
          <a:p>
            <a:pPr>
              <a:buSzPts val="1100"/>
            </a:pPr>
            <a:endParaRPr lang="en-US" dirty="0">
              <a:solidFill>
                <a:schemeClr val="dk1"/>
              </a:solidFill>
              <a:latin typeface="Open Sans"/>
              <a:ea typeface="Open Sans"/>
              <a:cs typeface="Open Sans"/>
              <a:sym typeface="Open Sans"/>
            </a:endParaRPr>
          </a:p>
          <a:p>
            <a:pPr>
              <a:buSzPts val="1100"/>
            </a:pPr>
            <a:r>
              <a:rPr lang="en-US" dirty="0">
                <a:solidFill>
                  <a:schemeClr val="dk1"/>
                </a:solidFill>
                <a:latin typeface="Open Sans"/>
                <a:ea typeface="Open Sans"/>
                <a:cs typeface="Open Sans"/>
                <a:sym typeface="Open Sans"/>
              </a:rPr>
              <a:t>Second, in many cases bullies have learned to fly under the radar with tactics such as the Bridge Troll or the Saboteur, and that specifically means under the radar of senior management, even when you are looking for this sort of thing. </a:t>
            </a:r>
          </a:p>
          <a:p>
            <a:pPr>
              <a:buSzPts val="1100"/>
            </a:pPr>
            <a:endParaRPr lang="en-US" dirty="0">
              <a:solidFill>
                <a:schemeClr val="dk1"/>
              </a:solidFill>
              <a:latin typeface="Open Sans"/>
              <a:ea typeface="Open Sans"/>
              <a:cs typeface="Open Sans"/>
              <a:sym typeface="Open Sans"/>
            </a:endParaRPr>
          </a:p>
          <a:p>
            <a:pPr>
              <a:buSzPts val="1100"/>
            </a:pPr>
            <a:r>
              <a:rPr lang="en-US" dirty="0">
                <a:solidFill>
                  <a:schemeClr val="dk1"/>
                </a:solidFill>
                <a:latin typeface="Open Sans"/>
                <a:ea typeface="Open Sans"/>
                <a:cs typeface="Open Sans"/>
                <a:sym typeface="Open Sans"/>
              </a:rPr>
              <a:t>Third, many bullies play the kiss up, kick down game; leadership has the experience to critically assess complaints they might hear about and tend to discount complaints when compared to their personal experiences with the manager in question.</a:t>
            </a:r>
          </a:p>
          <a:p>
            <a:pPr>
              <a:buSzPts val="1100"/>
            </a:pPr>
            <a:endParaRPr lang="en-US" dirty="0">
              <a:solidFill>
                <a:schemeClr val="dk1"/>
              </a:solidFill>
              <a:latin typeface="Open Sans"/>
              <a:ea typeface="Open Sans"/>
              <a:cs typeface="Open Sans"/>
              <a:sym typeface="Open Sans"/>
            </a:endParaRPr>
          </a:p>
          <a:p>
            <a:pPr>
              <a:buSzPts val="1100"/>
            </a:pPr>
            <a:r>
              <a:rPr lang="en-US" dirty="0">
                <a:solidFill>
                  <a:schemeClr val="dk1"/>
                </a:solidFill>
                <a:latin typeface="Open Sans"/>
                <a:ea typeface="Open Sans"/>
                <a:cs typeface="Open Sans"/>
                <a:sym typeface="Open Sans"/>
              </a:rPr>
              <a:t>HR plays the critical role in assessing these kinds of problems with regular, wide-spread and well-designed employee engagement surveys. When trust has been established and the surveys are protective of confidentiality, these can be an invaluable tool to keep eyes on the pulse of the organization.  </a:t>
            </a:r>
          </a:p>
          <a:p>
            <a:pPr>
              <a:buSzPts val="1100"/>
            </a:pPr>
            <a:endParaRPr lang="en-US" dirty="0">
              <a:solidFill>
                <a:schemeClr val="dk1"/>
              </a:solidFill>
              <a:latin typeface="Open Sans"/>
              <a:ea typeface="Open Sans"/>
              <a:cs typeface="Open Sans"/>
              <a:sym typeface="Open Sans"/>
            </a:endParaRPr>
          </a:p>
          <a:p>
            <a:endParaRPr lang="en-US" dirty="0"/>
          </a:p>
        </p:txBody>
      </p:sp>
    </p:spTree>
    <p:extLst>
      <p:ext uri="{BB962C8B-B14F-4D97-AF65-F5344CB8AC3E}">
        <p14:creationId xmlns:p14="http://schemas.microsoft.com/office/powerpoint/2010/main" val="403117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latin typeface="Open Sans"/>
                <a:ea typeface="Open Sans"/>
                <a:cs typeface="Open Sans"/>
                <a:sym typeface="Open Sans"/>
              </a:rPr>
              <a:t>There are really three steps that leaders need to take when they have identified that there is a bullying situation in their organization. </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The first step is to bring the situation into the open with the accused bully.  The issues and the goals of the conversation need to be made very clear, and the costs of this behavior to the organization need to be addressed between the bully and the bully’s management.  One of the key ideas to impart in these kinds of conversations is that the situation will change and that the status quo is not acceptable: either the bully’s behavior will change or the bully’s employment with the organization will be terminated. </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This is really just a simple cost-benefit analysis: if bullying is tolerated, the costs will mount; changing the bully’s behavior is just part of creating the kind of company culture most of us want anyway and what employers of choice are looking to achieve.</a:t>
            </a:r>
          </a:p>
          <a:p>
            <a:pPr>
              <a:buSzPts val="1400"/>
            </a:pPr>
            <a:endParaRPr lang="en-US" dirty="0">
              <a:latin typeface="Open Sans"/>
              <a:ea typeface="Open Sans"/>
              <a:cs typeface="Open Sans"/>
              <a:sym typeface="Open Sans"/>
            </a:endParaRPr>
          </a:p>
          <a:p>
            <a:pPr>
              <a:buClr>
                <a:schemeClr val="dk1"/>
              </a:buClr>
              <a:buSzPts val="1400"/>
            </a:pPr>
            <a:r>
              <a:rPr lang="en-US" dirty="0">
                <a:latin typeface="Open Sans"/>
                <a:ea typeface="Open Sans"/>
                <a:cs typeface="Open Sans"/>
                <a:sym typeface="Open Sans"/>
              </a:rPr>
              <a:t>Bullying isn’t like other conflicts and requires specialized conflict resolution strategies. Normal conflict resolution processes won’t work. Holding a meeting with the bully to “hash out” management’s concerns will usually result in the bully aggressively defending their actions, using deceit, blame, and deflection. Mediation can also be another opportunity for the bully to misbehave and instill fear in the target. This is an organizational problem that requ</a:t>
            </a:r>
            <a:r>
              <a:rPr lang="en-US" dirty="0">
                <a:solidFill>
                  <a:schemeClr val="dk1"/>
                </a:solidFill>
                <a:latin typeface="Open Sans"/>
                <a:ea typeface="Open Sans"/>
                <a:cs typeface="Open Sans"/>
                <a:sym typeface="Open Sans"/>
              </a:rPr>
              <a:t>ires </a:t>
            </a:r>
            <a:r>
              <a:rPr lang="en-US" dirty="0">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impactful decision-making authority</a:t>
            </a:r>
            <a:r>
              <a:rPr lang="en-US" dirty="0">
                <a:solidFill>
                  <a:schemeClr val="dk1"/>
                </a:solidFill>
                <a:latin typeface="Open Sans"/>
                <a:ea typeface="Open Sans"/>
                <a:cs typeface="Open Sans"/>
                <a:sym typeface="Open Sans"/>
              </a:rPr>
              <a:t>, n</a:t>
            </a:r>
            <a:r>
              <a:rPr lang="en-US" dirty="0">
                <a:latin typeface="Open Sans"/>
                <a:ea typeface="Open Sans"/>
                <a:cs typeface="Open Sans"/>
                <a:sym typeface="Open Sans"/>
              </a:rPr>
              <a:t>ot a compromise-seeking session. </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The second step in this process must be engaged in such a way that the process protects the target, as retribution in the absence of this clarity is predictable.  Often this will involve reassignment of some sort, but again it must be stressed that without protections and a commitment to organizational change bullying cannot be effectively addressed.</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Once the bully has been confronted and a commitment to change has been engaged in a manner that has the target protected, then organizational change can begin.  Finally, the company has to be prepared to involuntarily separate the offender from the workplace if the bullying behavior does not stop.  </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Let’s get into a little more detail about how specifically targets can be supported and protected.</a:t>
            </a:r>
          </a:p>
          <a:p>
            <a:pPr marL="143961">
              <a:buSzPts val="1400"/>
            </a:pPr>
            <a:endParaRPr lang="en-US" b="1" dirty="0">
              <a:solidFill>
                <a:srgbClr val="334155"/>
              </a:solidFill>
              <a:latin typeface="Open Sans"/>
              <a:ea typeface="Open Sans"/>
              <a:cs typeface="Open Sans"/>
              <a:sym typeface="Open Sans"/>
            </a:endParaRPr>
          </a:p>
          <a:p>
            <a:pPr marL="143961">
              <a:buSzPts val="1400"/>
            </a:pPr>
            <a:endParaRPr lang="en-US" dirty="0">
              <a:solidFill>
                <a:schemeClr val="dk1"/>
              </a:solidFill>
              <a:latin typeface="Open Sans"/>
              <a:ea typeface="Open Sans"/>
              <a:cs typeface="Open Sans"/>
              <a:sym typeface="Open Sans"/>
            </a:endParaRPr>
          </a:p>
          <a:p>
            <a:pPr marL="143961"/>
            <a:endParaRPr lang="en-US" dirty="0"/>
          </a:p>
        </p:txBody>
      </p:sp>
    </p:spTree>
    <p:extLst>
      <p:ext uri="{BB962C8B-B14F-4D97-AF65-F5344CB8AC3E}">
        <p14:creationId xmlns:p14="http://schemas.microsoft.com/office/powerpoint/2010/main" val="1727206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dk1"/>
                </a:solidFill>
                <a:latin typeface="Open Sans"/>
                <a:ea typeface="Open Sans"/>
                <a:cs typeface="Open Sans"/>
                <a:sym typeface="Open Sans"/>
              </a:rPr>
              <a:t>As an organizational or HR leader, there are several steps you can take in order to protect the target of bullying during the resolution of an acute situation.</a:t>
            </a:r>
          </a:p>
          <a:p>
            <a:endParaRPr lang="en-US" dirty="0">
              <a:solidFill>
                <a:schemeClr val="dk1"/>
              </a:solidFill>
              <a:latin typeface="Open Sans"/>
              <a:ea typeface="Open Sans"/>
              <a:cs typeface="Open Sans"/>
              <a:sym typeface="Open Sans"/>
            </a:endParaRPr>
          </a:p>
          <a:p>
            <a:r>
              <a:rPr lang="en-US" dirty="0">
                <a:solidFill>
                  <a:schemeClr val="dk1"/>
                </a:solidFill>
                <a:latin typeface="Open Sans"/>
                <a:ea typeface="Open Sans"/>
                <a:cs typeface="Open Sans"/>
                <a:sym typeface="Open Sans"/>
              </a:rPr>
              <a:t>The first is to assure the target that they will be protected by the process, and that they can be confident in that protection.  As soon as the process has started, be sure to instill in the target the confidence the target needs in order to come through the situation in the most healthy way possible.  Bullies operate by making their victims feel alone and powerless: as organizational and HR leaders you have and must use the ability to negate that. </a:t>
            </a:r>
          </a:p>
          <a:p>
            <a:endParaRPr lang="en-US" dirty="0">
              <a:solidFill>
                <a:schemeClr val="dk1"/>
              </a:solidFill>
              <a:latin typeface="Open Sans"/>
              <a:ea typeface="Open Sans"/>
              <a:cs typeface="Open Sans"/>
              <a:sym typeface="Open Sans"/>
            </a:endParaRPr>
          </a:p>
          <a:p>
            <a:r>
              <a:rPr lang="en-US" dirty="0">
                <a:solidFill>
                  <a:schemeClr val="dk1"/>
                </a:solidFill>
                <a:latin typeface="Open Sans"/>
                <a:ea typeface="Open Sans"/>
                <a:cs typeface="Open Sans"/>
                <a:sym typeface="Open Sans"/>
              </a:rPr>
              <a:t>Urge the target to remain connected, and follow up regularly with the target to assure the target of the process and the progress being made to resolve the acute situation. </a:t>
            </a:r>
          </a:p>
          <a:p>
            <a:endParaRPr lang="en-US" dirty="0">
              <a:solidFill>
                <a:schemeClr val="dk1"/>
              </a:solidFill>
              <a:latin typeface="Open Sans"/>
              <a:ea typeface="Open Sans"/>
              <a:cs typeface="Open Sans"/>
              <a:sym typeface="Open Sans"/>
            </a:endParaRPr>
          </a:p>
          <a:p>
            <a:r>
              <a:rPr lang="en-US" dirty="0">
                <a:solidFill>
                  <a:schemeClr val="dk1"/>
                </a:solidFill>
                <a:latin typeface="Open Sans"/>
                <a:ea typeface="Open Sans"/>
                <a:cs typeface="Open Sans"/>
                <a:sym typeface="Open Sans"/>
              </a:rPr>
              <a:t>Another valuable approach for targets is to make sure that they use simple and unemotional language as their part of the process.  Bullying at some level is an expression of the bully’s need for power, and when the target is both direct and unemotional in response the bully is denied this need.</a:t>
            </a:r>
          </a:p>
          <a:p>
            <a:endParaRPr lang="en-US" dirty="0">
              <a:solidFill>
                <a:schemeClr val="dk1"/>
              </a:solidFill>
              <a:latin typeface="Open Sans"/>
              <a:ea typeface="Open Sans"/>
              <a:cs typeface="Open Sans"/>
              <a:sym typeface="Open Sans"/>
            </a:endParaRPr>
          </a:p>
          <a:p>
            <a:pPr>
              <a:buClr>
                <a:schemeClr val="dk1"/>
              </a:buClr>
              <a:buSzPts val="1100"/>
            </a:pPr>
            <a:r>
              <a:rPr lang="en-US" dirty="0">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Chrissy Scivicque</a:t>
            </a:r>
            <a:r>
              <a:rPr lang="en-US" dirty="0">
                <a:solidFill>
                  <a:schemeClr val="dk1"/>
                </a:solidFill>
                <a:latin typeface="Open Sans"/>
                <a:ea typeface="Open Sans"/>
                <a:cs typeface="Open Sans"/>
                <a:sym typeface="Open Sans"/>
              </a:rPr>
              <a:t> writes, “The trick is to remain polite and professional while still setting your limits firmly.  Don't let the bully get under your skin—that's what they want. Practice your response so you're prepared the next time something happens and you can respond swiftly without getting emotional.  Keep it simple and straightforward, for example:  “I don't think your tone is appropriate.”  </a:t>
            </a:r>
          </a:p>
          <a:p>
            <a:endParaRPr lang="en-US" dirty="0">
              <a:solidFill>
                <a:schemeClr val="dk1"/>
              </a:solidFill>
              <a:latin typeface="Open Sans"/>
              <a:ea typeface="Open Sans"/>
              <a:cs typeface="Open Sans"/>
              <a:sym typeface="Open Sans"/>
            </a:endParaRPr>
          </a:p>
          <a:p>
            <a:r>
              <a:rPr lang="en-US" dirty="0">
                <a:solidFill>
                  <a:schemeClr val="dk1"/>
                </a:solidFill>
                <a:latin typeface="Open Sans"/>
                <a:ea typeface="Open Sans"/>
                <a:cs typeface="Open Sans"/>
                <a:sym typeface="Open Sans"/>
              </a:rPr>
              <a:t>Finally, make sure that all targets understand the degree to which senior management and HR take accusations of bullying seriously and that violations will be comprehensively investigated and corrected. </a:t>
            </a:r>
          </a:p>
          <a:p>
            <a:endParaRPr lang="en-US" dirty="0">
              <a:solidFill>
                <a:schemeClr val="dk1"/>
              </a:solidFill>
              <a:latin typeface="Open Sans"/>
              <a:ea typeface="Open Sans"/>
              <a:cs typeface="Open Sans"/>
              <a:sym typeface="Open Sans"/>
            </a:endParaRPr>
          </a:p>
          <a:p>
            <a:pPr marL="143961"/>
            <a:endParaRPr lang="en-US" b="1" dirty="0"/>
          </a:p>
        </p:txBody>
      </p:sp>
    </p:spTree>
    <p:extLst>
      <p:ext uri="{BB962C8B-B14F-4D97-AF65-F5344CB8AC3E}">
        <p14:creationId xmlns:p14="http://schemas.microsoft.com/office/powerpoint/2010/main" val="1908823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sym typeface="Open Sans"/>
              </a:rPr>
              <a:t>So far more important than the reaction to the acute bullying situation, there are four reliable steps organizational and HR leaders should take to prevent bullying from happening in the first place.</a:t>
            </a:r>
          </a:p>
          <a:p>
            <a:endParaRPr lang="en-US" dirty="0">
              <a:latin typeface="Open Sans"/>
              <a:ea typeface="Open Sans"/>
              <a:cs typeface="Open Sans"/>
              <a:sym typeface="Open Sans"/>
            </a:endParaRPr>
          </a:p>
          <a:p>
            <a:r>
              <a:rPr lang="en-US" dirty="0">
                <a:latin typeface="Open Sans"/>
                <a:ea typeface="Open Sans"/>
                <a:cs typeface="Open Sans"/>
                <a:sym typeface="Open Sans"/>
              </a:rPr>
              <a:t>The first is to instill a zero tolerance policy for bullying. Make sure that policy is clear, that it defines the kinds of things that are not acceptable and the reasons they are unacceptable, and then broadcast that policy loud and clear, often and everywhere.  It is not, of course, enough to have a policy.  This policy must be enforced because as always the rules are what you enforce, not what you write.  Nothing will defeat an anti-bullying measure faster than the failure to fire an unreformed bully.  An essential part of this policy must be the establishment of a </a:t>
            </a:r>
            <a:r>
              <a:rPr lang="en-US" dirty="0">
                <a:solidFill>
                  <a:schemeClr val="dk1"/>
                </a:solidFill>
                <a:latin typeface="Open Sans"/>
                <a:ea typeface="Open Sans"/>
                <a:cs typeface="Open Sans"/>
                <a:sym typeface="Open Sans"/>
              </a:rPr>
              <a:t>fair, effective, and safe method to report alleged bullying.  An unbiased, safe, and user-friendly complaint reporting process is fundamental to reporting these kinds of issues internally.  Most organizations potentially fail in this regard, requiring staff to report a bully to their supervisor or human resources.  This rarely works for many reasons but, most importantly, because it creates a fear of reporting.  When the supervisor is the bully more than 50% of the time, one can quickly see why such a strategy is doomed to fail.  If organizations establish a neutral and confidential reporting mechanism, people will no longer be afraid to report a problem.  This works to everyone’s benefit and will ensure an impartial, confidential, and trustworthy process. </a:t>
            </a:r>
            <a:endParaRPr lang="en-US" dirty="0">
              <a:latin typeface="Open Sans"/>
              <a:ea typeface="Open Sans"/>
              <a:cs typeface="Open Sans"/>
              <a:sym typeface="Open Sans"/>
            </a:endParaRPr>
          </a:p>
          <a:p>
            <a:endParaRPr lang="en-US" dirty="0">
              <a:latin typeface="Open Sans"/>
              <a:ea typeface="Open Sans"/>
              <a:cs typeface="Open Sans"/>
              <a:sym typeface="Open Sans"/>
            </a:endParaRPr>
          </a:p>
          <a:p>
            <a:r>
              <a:rPr lang="en-US" dirty="0">
                <a:latin typeface="Open Sans"/>
                <a:ea typeface="Open Sans"/>
                <a:cs typeface="Open Sans"/>
                <a:sym typeface="Open Sans"/>
              </a:rPr>
              <a:t>The second thing companies can do to prevent bullying is to assess critically their performance review process. Why performance reviews? Principally, because most bullying is top-down, and because most performance reviews do not allow leadership insight into the kinds of leaders your managers are.  We typically think we have good leaders under us, but how do we know this?  How do we know what the culture in various departments is?  Are you aware of what is happening two and three layers down in the organization?  Without candid, confidential input, leadership cannot be sure of what they think they see.</a:t>
            </a:r>
          </a:p>
          <a:p>
            <a:endParaRPr lang="en-US" dirty="0">
              <a:latin typeface="Open Sans"/>
              <a:ea typeface="Open Sans"/>
              <a:cs typeface="Open Sans"/>
              <a:sym typeface="Open Sans"/>
            </a:endParaRPr>
          </a:p>
          <a:p>
            <a:r>
              <a:rPr lang="en-US" dirty="0">
                <a:latin typeface="Open Sans"/>
                <a:ea typeface="Open Sans"/>
                <a:cs typeface="Open Sans"/>
                <a:sym typeface="Open Sans"/>
              </a:rPr>
              <a:t>Third, conflicts of interest must be addressed: the degree to which investigations are carried out in an impartial and independent manner directly determines their success. Here, reliance on internal HR can be a mistake, as there is too much potential for conflicts of interest between managers and their peers in line management.  If the HR department is the one involved with the manager on discipline and performance reviews, they can be too close to the situation to conduct an unbiased review and investigation.  The fastest way to address these issues quickly is to have an outside body responsible for investigations and for senior management to have a plan for the implementation of investigations’ results.</a:t>
            </a:r>
          </a:p>
          <a:p>
            <a:endParaRPr lang="en-US" dirty="0">
              <a:latin typeface="Open Sans"/>
              <a:ea typeface="Open Sans"/>
              <a:cs typeface="Open Sans"/>
              <a:sym typeface="Open Sans"/>
            </a:endParaRPr>
          </a:p>
          <a:p>
            <a:pPr>
              <a:buClr>
                <a:schemeClr val="dk1"/>
              </a:buClr>
              <a:buSzPts val="1100"/>
            </a:pPr>
            <a:r>
              <a:rPr lang="en-US" dirty="0">
                <a:solidFill>
                  <a:schemeClr val="dk1"/>
                </a:solidFill>
                <a:latin typeface="Open Sans"/>
                <a:ea typeface="Open Sans"/>
                <a:cs typeface="Open Sans"/>
                <a:sym typeface="Open Sans"/>
              </a:rPr>
              <a:t>Take bullying claims seriously but tread carefully.  Until there has been a thorough assessment of the complaint by unbiased and trained personnel, the organization should remain neutral.  The important point here is that organizations should respond immediately and professionally.  While every report of bullying or bullying-type behavior should be taken seriously, whether they have merit is for the investigative process to determine. </a:t>
            </a:r>
            <a:endParaRPr lang="en-US" dirty="0">
              <a:latin typeface="Open Sans"/>
              <a:ea typeface="Open Sans"/>
              <a:cs typeface="Open Sans"/>
              <a:sym typeface="Open Sans"/>
            </a:endParaRPr>
          </a:p>
          <a:p>
            <a:endParaRPr lang="en-US" dirty="0">
              <a:latin typeface="Open Sans"/>
              <a:ea typeface="Open Sans"/>
              <a:cs typeface="Open Sans"/>
              <a:sym typeface="Open Sans"/>
            </a:endParaRPr>
          </a:p>
          <a:p>
            <a:r>
              <a:rPr lang="en-US" dirty="0">
                <a:latin typeface="Open Sans"/>
                <a:ea typeface="Open Sans"/>
                <a:cs typeface="Open Sans"/>
                <a:sym typeface="Open Sans"/>
              </a:rPr>
              <a:t>Finally, treat exit interviews with departing employees as seriously as customer reviews.  The potential for candid information is best with exit interviews because the interviewee has nothing to lose.  On the other hand, that process must also make sure that the information generated in an exit interview gets into the hands of people who also have nothing to lose from its dissemination.</a:t>
            </a:r>
          </a:p>
          <a:p>
            <a:r>
              <a:rPr lang="en-US" dirty="0">
                <a:latin typeface="Open Sans"/>
                <a:ea typeface="Open Sans"/>
                <a:cs typeface="Open Sans"/>
                <a:sym typeface="Open Sans"/>
              </a:rPr>
              <a:t> </a:t>
            </a:r>
          </a:p>
          <a:p>
            <a:endParaRPr lang="en-US" dirty="0"/>
          </a:p>
        </p:txBody>
      </p:sp>
    </p:spTree>
    <p:extLst>
      <p:ext uri="{BB962C8B-B14F-4D97-AF65-F5344CB8AC3E}">
        <p14:creationId xmlns:p14="http://schemas.microsoft.com/office/powerpoint/2010/main" val="1560969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sym typeface="Open Sans"/>
              </a:rPr>
              <a:t>I’d like to offer some final thoughts about the real reason bullying is an issue and the worst type of workplace negativity. </a:t>
            </a:r>
          </a:p>
          <a:p>
            <a:endParaRPr lang="en-US" dirty="0">
              <a:latin typeface="Open Sans"/>
              <a:ea typeface="Open Sans"/>
              <a:cs typeface="Open Sans"/>
              <a:sym typeface="Open Sans"/>
            </a:endParaRPr>
          </a:p>
          <a:p>
            <a:r>
              <a:rPr lang="en-US" dirty="0">
                <a:latin typeface="Open Sans"/>
                <a:ea typeface="Open Sans"/>
                <a:cs typeface="Open Sans"/>
                <a:sym typeface="Open Sans"/>
              </a:rPr>
              <a:t>You might think that your organization’s culture is wonderful and needs little improvement.  Or perhaps you’re not really concerned with company culture at all: next quarter’s numbers are far more pressing.</a:t>
            </a:r>
          </a:p>
          <a:p>
            <a:endParaRPr lang="en-US" dirty="0">
              <a:latin typeface="Open Sans"/>
              <a:ea typeface="Open Sans"/>
              <a:cs typeface="Open Sans"/>
              <a:sym typeface="Open Sans"/>
            </a:endParaRPr>
          </a:p>
          <a:p>
            <a:r>
              <a:rPr lang="en-US" dirty="0">
                <a:latin typeface="Open Sans"/>
                <a:ea typeface="Open Sans"/>
                <a:cs typeface="Open Sans"/>
                <a:sym typeface="Open Sans"/>
              </a:rPr>
              <a:t>But you should be.  To reiterate some themes from our leadership webinar, your goal as a leader in your organization should be to foster a culture where everyone is</a:t>
            </a:r>
            <a:r>
              <a:rPr lang="en-US" i="0" dirty="0">
                <a:solidFill>
                  <a:srgbClr val="000000"/>
                </a:solidFill>
                <a:latin typeface="Open Sans"/>
                <a:ea typeface="Open Sans"/>
                <a:cs typeface="Open Sans"/>
                <a:sym typeface="Open Sans"/>
              </a:rPr>
              <a:t> treated with dignity and respect.  Your goal as a leader should be to </a:t>
            </a:r>
            <a:r>
              <a:rPr lang="en-US" dirty="0">
                <a:latin typeface="Open Sans"/>
                <a:ea typeface="Open Sans"/>
                <a:cs typeface="Open Sans"/>
                <a:sym typeface="Open Sans"/>
              </a:rPr>
              <a:t>foster a culture where managers set their reports up for success, by giving them the tools, information and support they need in order to do their jobs well. Positive reinforcement simply works better than negative reinforcement does, because positive reinforcement leads to people wanting more of it, while negative reinforcement leads to people wanting to avoid that.</a:t>
            </a:r>
          </a:p>
          <a:p>
            <a:endParaRPr lang="en-US" dirty="0">
              <a:latin typeface="Open Sans"/>
              <a:ea typeface="Open Sans"/>
              <a:cs typeface="Open Sans"/>
              <a:sym typeface="Open Sans"/>
            </a:endParaRPr>
          </a:p>
          <a:p>
            <a:r>
              <a:rPr lang="en-US" dirty="0">
                <a:latin typeface="Open Sans"/>
                <a:ea typeface="Open Sans"/>
                <a:cs typeface="Open Sans"/>
                <a:sym typeface="Open Sans"/>
              </a:rPr>
              <a:t>Why is it important to address this form of workplace negativity?  Because such a culture leads to a healthier, more productive and better respected workplace.  And, do you really want to test the boundaries between bullying and harassment?  </a:t>
            </a:r>
          </a:p>
          <a:p>
            <a:endParaRPr lang="en-US" dirty="0">
              <a:latin typeface="Open Sans"/>
              <a:ea typeface="Open Sans"/>
              <a:cs typeface="Open Sans"/>
              <a:sym typeface="Open Sans"/>
            </a:endParaRPr>
          </a:p>
          <a:p>
            <a:endParaRPr lang="en-US" dirty="0"/>
          </a:p>
        </p:txBody>
      </p:sp>
    </p:spTree>
    <p:extLst>
      <p:ext uri="{BB962C8B-B14F-4D97-AF65-F5344CB8AC3E}">
        <p14:creationId xmlns:p14="http://schemas.microsoft.com/office/powerpoint/2010/main" val="3582343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Open Sans"/>
              <a:ea typeface="Open Sans"/>
              <a:cs typeface="Open Sans"/>
              <a:sym typeface="Open Sans"/>
            </a:endParaRPr>
          </a:p>
          <a:p>
            <a:r>
              <a:rPr lang="en-US" dirty="0">
                <a:latin typeface="Open Sans"/>
                <a:ea typeface="Open Sans"/>
                <a:cs typeface="Open Sans"/>
                <a:sym typeface="Open Sans"/>
              </a:rPr>
              <a:t>With that I’d like to thank you all for your time and your attention and open the floor to any questions you might have on the topic.</a:t>
            </a:r>
          </a:p>
          <a:p>
            <a:endParaRPr lang="en-US" dirty="0"/>
          </a:p>
        </p:txBody>
      </p:sp>
      <p:sp>
        <p:nvSpPr>
          <p:cNvPr id="4" name="Slide Number Placeholder 3"/>
          <p:cNvSpPr>
            <a:spLocks noGrp="1"/>
          </p:cNvSpPr>
          <p:nvPr>
            <p:ph type="sldNum" sz="quarter" idx="10"/>
          </p:nvPr>
        </p:nvSpPr>
        <p:spPr/>
        <p:txBody>
          <a:bodyPr/>
          <a:lstStyle/>
          <a:p>
            <a:fld id="{DBA9AE40-3CA6-2149-BC27-B0A8ADC6FAAA}" type="slidenum">
              <a:rPr lang="en-US" smtClean="0"/>
              <a:t>27</a:t>
            </a:fld>
            <a:endParaRPr lang="en-US" dirty="0"/>
          </a:p>
        </p:txBody>
      </p:sp>
    </p:spTree>
    <p:extLst>
      <p:ext uri="{BB962C8B-B14F-4D97-AF65-F5344CB8AC3E}">
        <p14:creationId xmlns:p14="http://schemas.microsoft.com/office/powerpoint/2010/main" val="4175210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extLst>
      <p:ext uri="{BB962C8B-B14F-4D97-AF65-F5344CB8AC3E}">
        <p14:creationId xmlns:p14="http://schemas.microsoft.com/office/powerpoint/2010/main" val="355533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3961">
              <a:buSzPts val="1400"/>
            </a:pPr>
            <a:r>
              <a:rPr lang="en-US" b="0" i="0" dirty="0">
                <a:solidFill>
                  <a:srgbClr val="4A4E57"/>
                </a:solidFill>
                <a:latin typeface="+mn-lt"/>
                <a:ea typeface="Open Sans"/>
                <a:cs typeface="Open Sans"/>
                <a:sym typeface="Open Sans"/>
              </a:rPr>
              <a:t>Let’s start with some statistics about the prev</a:t>
            </a:r>
            <a:r>
              <a:rPr lang="en-US" dirty="0">
                <a:solidFill>
                  <a:srgbClr val="4A4E57"/>
                </a:solidFill>
                <a:latin typeface="+mn-lt"/>
                <a:ea typeface="Open Sans"/>
                <a:cs typeface="Open Sans"/>
                <a:sym typeface="Open Sans"/>
              </a:rPr>
              <a:t>alence of </a:t>
            </a:r>
            <a:r>
              <a:rPr lang="en-US" b="0" i="0" dirty="0">
                <a:solidFill>
                  <a:srgbClr val="4A4E57"/>
                </a:solidFill>
                <a:latin typeface="+mn-lt"/>
                <a:ea typeface="Open Sans"/>
                <a:cs typeface="Open Sans"/>
                <a:sym typeface="Open Sans"/>
              </a:rPr>
              <a:t>workplace bullying.  According to the </a:t>
            </a:r>
            <a:r>
              <a:rPr lang="en-US" dirty="0">
                <a:solidFill>
                  <a:srgbClr val="4A4E57"/>
                </a:solidFill>
                <a:latin typeface="+mn-lt"/>
                <a:ea typeface="Open Sans"/>
                <a:cs typeface="Open Sans"/>
                <a:sym typeface="Open Sans"/>
              </a:rPr>
              <a:t>Workplace Bullying Institute, last year </a:t>
            </a:r>
            <a:r>
              <a:rPr lang="en-US" b="0" i="0" dirty="0">
                <a:solidFill>
                  <a:srgbClr val="4A4E57"/>
                </a:solidFill>
                <a:latin typeface="+mn-lt"/>
                <a:ea typeface="Open Sans"/>
                <a:cs typeface="Open Sans"/>
                <a:sym typeface="Open Sans"/>
              </a:rPr>
              <a:t>30% of adult Americans </a:t>
            </a:r>
            <a:r>
              <a:rPr lang="en-US" dirty="0">
                <a:solidFill>
                  <a:srgbClr val="4A4E57"/>
                </a:solidFill>
                <a:latin typeface="+mn-lt"/>
                <a:ea typeface="Open Sans"/>
                <a:cs typeface="Open Sans"/>
                <a:sym typeface="Open Sans"/>
              </a:rPr>
              <a:t>reported direct, personal, current or past experience with bullying </a:t>
            </a:r>
            <a:r>
              <a:rPr lang="en-US" b="0" i="0" dirty="0">
                <a:solidFill>
                  <a:srgbClr val="4A4E57"/>
                </a:solidFill>
                <a:latin typeface="+mn-lt"/>
                <a:ea typeface="Open Sans"/>
                <a:cs typeface="Open Sans"/>
                <a:sym typeface="Open Sans"/>
              </a:rPr>
              <a:t>at work. This statistic is up from 19% in 2017 when they conducted their last survey.  </a:t>
            </a:r>
          </a:p>
          <a:p>
            <a:pPr marL="143961">
              <a:buSzPts val="1400"/>
            </a:pPr>
            <a:endParaRPr lang="en-US" dirty="0">
              <a:solidFill>
                <a:srgbClr val="4A4E57"/>
              </a:solidFill>
              <a:latin typeface="+mn-lt"/>
              <a:ea typeface="Open Sans"/>
              <a:cs typeface="Open Sans"/>
              <a:sym typeface="Open Sans"/>
            </a:endParaRPr>
          </a:p>
          <a:p>
            <a:pPr marL="143961">
              <a:buSzPts val="1400"/>
            </a:pPr>
            <a:r>
              <a:rPr lang="en-US" dirty="0">
                <a:solidFill>
                  <a:srgbClr val="4A4E57"/>
                </a:solidFill>
                <a:latin typeface="+mn-lt"/>
                <a:ea typeface="Open Sans"/>
                <a:cs typeface="Open Sans"/>
                <a:sym typeface="Open Sans"/>
              </a:rPr>
              <a:t>About a quarter of Americans report no personal experience with workplace bullying, and over a third report being completely unaware of workplace bullying at all. While this is surprising, this means that roughly half the American workforce has seen workplace behavior that they identify as being bullying and see it as enough of a problem that they label it as such, and that two thirds of the US population understand that workplace bullying is a problem.</a:t>
            </a:r>
          </a:p>
          <a:p>
            <a:pPr marL="143961">
              <a:buSzPts val="1400"/>
            </a:pPr>
            <a:endParaRPr lang="en-US" dirty="0">
              <a:solidFill>
                <a:srgbClr val="4A4E57"/>
              </a:solidFill>
              <a:latin typeface="+mn-lt"/>
              <a:ea typeface="Open Sans"/>
              <a:cs typeface="Open Sans"/>
              <a:sym typeface="Open Sans"/>
            </a:endParaRPr>
          </a:p>
          <a:p>
            <a:pPr marL="143961">
              <a:buSzPts val="1400"/>
            </a:pPr>
            <a:r>
              <a:rPr lang="en-US" dirty="0">
                <a:solidFill>
                  <a:srgbClr val="4A4E57"/>
                </a:solidFill>
                <a:latin typeface="+mn-lt"/>
                <a:ea typeface="Open Sans"/>
                <a:cs typeface="Open Sans"/>
                <a:sym typeface="Open Sans"/>
              </a:rPr>
              <a:t>What’s really interesting is that for </a:t>
            </a:r>
            <a:r>
              <a:rPr lang="en-US" b="0" i="0" dirty="0">
                <a:solidFill>
                  <a:srgbClr val="4A4E57"/>
                </a:solidFill>
                <a:latin typeface="+mn-lt"/>
                <a:ea typeface="Open Sans"/>
                <a:cs typeface="Open Sans"/>
                <a:sym typeface="Open Sans"/>
              </a:rPr>
              <a:t>first time in the 25 years of this </a:t>
            </a:r>
            <a:r>
              <a:rPr lang="en-US" dirty="0">
                <a:solidFill>
                  <a:srgbClr val="4A4E57"/>
                </a:solidFill>
                <a:latin typeface="+mn-lt"/>
                <a:ea typeface="Open Sans"/>
                <a:cs typeface="Open Sans"/>
                <a:sym typeface="Open Sans"/>
              </a:rPr>
              <a:t>survey, </a:t>
            </a:r>
            <a:r>
              <a:rPr lang="en-US" b="0" i="0" dirty="0">
                <a:solidFill>
                  <a:srgbClr val="4A4E57"/>
                </a:solidFill>
                <a:latin typeface="+mn-lt"/>
                <a:ea typeface="Open Sans"/>
                <a:cs typeface="Open Sans"/>
                <a:sym typeface="Open Sans"/>
              </a:rPr>
              <a:t>4% of the respondents reported to be the ones doing the “bullying”. </a:t>
            </a:r>
            <a:r>
              <a:rPr lang="en-US" dirty="0">
                <a:solidFill>
                  <a:srgbClr val="4A4E57"/>
                </a:solidFill>
                <a:latin typeface="+mn-lt"/>
                <a:ea typeface="Open Sans"/>
                <a:cs typeface="Open Sans"/>
                <a:sym typeface="Open Sans"/>
              </a:rPr>
              <a:t>So not only do they recognize it as a problem, they recognize themselves as the source of this problem. Both awareness and attitudes towards this issue are changing.</a:t>
            </a:r>
          </a:p>
          <a:p>
            <a:pPr marL="143961">
              <a:buSzPts val="1400"/>
            </a:pPr>
            <a:endParaRPr lang="en-US" b="0" i="0" dirty="0">
              <a:solidFill>
                <a:srgbClr val="4A4E57"/>
              </a:solidFill>
              <a:latin typeface="+mn-lt"/>
              <a:ea typeface="Open Sans"/>
              <a:cs typeface="Open Sans"/>
              <a:sym typeface="Open Sans"/>
            </a:endParaRPr>
          </a:p>
          <a:p>
            <a:pPr marL="143961">
              <a:buSzPts val="1400"/>
            </a:pPr>
            <a:r>
              <a:rPr lang="en-US" dirty="0">
                <a:solidFill>
                  <a:srgbClr val="4A4E57"/>
                </a:solidFill>
                <a:latin typeface="+mn-lt"/>
                <a:ea typeface="Open Sans"/>
                <a:cs typeface="Open Sans"/>
                <a:sym typeface="Open Sans"/>
              </a:rPr>
              <a:t>Big picture, </a:t>
            </a:r>
            <a:r>
              <a:rPr lang="en-US" b="0" i="0" dirty="0">
                <a:solidFill>
                  <a:srgbClr val="4A4E57"/>
                </a:solidFill>
                <a:latin typeface="+mn-lt"/>
                <a:ea typeface="Open Sans"/>
                <a:cs typeface="Open Sans"/>
                <a:sym typeface="Open Sans"/>
              </a:rPr>
              <a:t>these </a:t>
            </a:r>
            <a:r>
              <a:rPr lang="en-US" dirty="0">
                <a:solidFill>
                  <a:srgbClr val="4A4E57"/>
                </a:solidFill>
                <a:latin typeface="+mn-lt"/>
                <a:ea typeface="Open Sans"/>
                <a:cs typeface="Open Sans"/>
                <a:sym typeface="Open Sans"/>
              </a:rPr>
              <a:t>statistics </a:t>
            </a:r>
            <a:r>
              <a:rPr lang="en-US" b="0" i="0" dirty="0">
                <a:solidFill>
                  <a:srgbClr val="4A4E57"/>
                </a:solidFill>
                <a:latin typeface="+mn-lt"/>
                <a:ea typeface="Open Sans"/>
                <a:cs typeface="Open Sans"/>
                <a:sym typeface="Open Sans"/>
              </a:rPr>
              <a:t>mean </a:t>
            </a:r>
            <a:r>
              <a:rPr lang="en-US" dirty="0">
                <a:solidFill>
                  <a:srgbClr val="4A4E57"/>
                </a:solidFill>
                <a:latin typeface="+mn-lt"/>
                <a:ea typeface="Open Sans"/>
                <a:cs typeface="Open Sans"/>
                <a:sym typeface="Open Sans"/>
              </a:rPr>
              <a:t>t</a:t>
            </a:r>
            <a:r>
              <a:rPr lang="en-US" b="0" i="0" dirty="0">
                <a:solidFill>
                  <a:srgbClr val="4A4E57"/>
                </a:solidFill>
                <a:latin typeface="+mn-lt"/>
                <a:ea typeface="Open Sans"/>
                <a:cs typeface="Open Sans"/>
                <a:sym typeface="Open Sans"/>
              </a:rPr>
              <a:t>hat </a:t>
            </a:r>
            <a:r>
              <a:rPr lang="en-US" dirty="0">
                <a:solidFill>
                  <a:srgbClr val="4A4E57"/>
                </a:solidFill>
                <a:latin typeface="+mn-lt"/>
                <a:ea typeface="Open Sans"/>
                <a:cs typeface="Open Sans"/>
                <a:sym typeface="Open Sans"/>
              </a:rPr>
              <a:t>something like </a:t>
            </a:r>
            <a:r>
              <a:rPr lang="en-US" b="0" i="0" dirty="0">
                <a:solidFill>
                  <a:srgbClr val="4A4E57"/>
                </a:solidFill>
                <a:latin typeface="+mn-lt"/>
                <a:ea typeface="Open Sans"/>
                <a:cs typeface="Open Sans"/>
                <a:sym typeface="Open Sans"/>
              </a:rPr>
              <a:t>76.3 million US workers are affected by bullying. </a:t>
            </a:r>
            <a:r>
              <a:rPr lang="en-US" dirty="0">
                <a:solidFill>
                  <a:srgbClr val="4A4E57"/>
                </a:solidFill>
                <a:latin typeface="+mn-lt"/>
                <a:ea typeface="Open Sans"/>
                <a:cs typeface="Open Sans"/>
                <a:sym typeface="Open Sans"/>
              </a:rPr>
              <a:t>They also mean that, statistically speaking, bullying is very likely a problem in your organization, whether or not you recognize it as such.</a:t>
            </a:r>
            <a:r>
              <a:rPr lang="en-US" b="0" i="0" dirty="0">
                <a:solidFill>
                  <a:srgbClr val="4A4E57"/>
                </a:solidFill>
                <a:latin typeface="+mn-lt"/>
                <a:ea typeface="Open Sans"/>
                <a:cs typeface="Open Sans"/>
                <a:sym typeface="Open Sans"/>
              </a:rPr>
              <a:t> </a:t>
            </a:r>
          </a:p>
          <a:p>
            <a:pPr marL="143961">
              <a:buSzPts val="1400"/>
            </a:pPr>
            <a:endParaRPr lang="en-US" b="0" i="0" dirty="0">
              <a:solidFill>
                <a:srgbClr val="4A4E57"/>
              </a:solidFill>
              <a:latin typeface="+mn-lt"/>
              <a:ea typeface="Open Sans"/>
              <a:cs typeface="Open Sans"/>
              <a:sym typeface="Open Sans"/>
            </a:endParaRPr>
          </a:p>
          <a:p>
            <a:pPr marL="143961">
              <a:buSzPts val="1400"/>
            </a:pPr>
            <a:r>
              <a:rPr lang="en-US" b="0" i="0" dirty="0">
                <a:solidFill>
                  <a:srgbClr val="4A4E57"/>
                </a:solidFill>
                <a:latin typeface="+mn-lt"/>
                <a:ea typeface="Open Sans"/>
                <a:cs typeface="Open Sans"/>
                <a:sym typeface="Open Sans"/>
              </a:rPr>
              <a:t>It is also interesting that you may find surveys from many of the more popular social media platforms giving a range of percentages relating to bullying.  It is important to note that these pulse surveys, while interesting, are not statistically reliable. </a:t>
            </a:r>
            <a:endParaRPr lang="en-US" dirty="0">
              <a:latin typeface="+mn-lt"/>
            </a:endParaRPr>
          </a:p>
          <a:p>
            <a:pPr marL="143961">
              <a:buSzPts val="1400"/>
            </a:pPr>
            <a:endParaRPr lang="en-GB" dirty="0"/>
          </a:p>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3</a:t>
            </a:fld>
            <a:endParaRPr lang="en-US" dirty="0"/>
          </a:p>
        </p:txBody>
      </p:sp>
    </p:spTree>
    <p:extLst>
      <p:ext uri="{BB962C8B-B14F-4D97-AF65-F5344CB8AC3E}">
        <p14:creationId xmlns:p14="http://schemas.microsoft.com/office/powerpoint/2010/main" val="202034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latin typeface="Open Sans"/>
                <a:ea typeface="Open Sans"/>
                <a:cs typeface="Open Sans"/>
                <a:sym typeface="Open Sans"/>
              </a:rPr>
              <a:t>Given that bullying is potentially a problem in your organization, and the ultimate form of workplace negativity, one of the first questions to ask is who’s doing the bullying. It’s traditionally been very rare that bullies admit to bullying. But it’s interesting to note that most of the time, bullies are targeting the same gender.  Men are twice as likely to be workplace bullies as women are, and they are more likely to target other men, rather than women. Female bullies, on the other hand, are twice as likely to target other women. </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This is a much different picture than HR professionals have for harassment - which at least anecdotally is more commonly cross-gender. It’s one important distinction to make:  harassment claims are usually cross gender, while instances of bullying are usually same - gender. This has implications for how complaints are handled: we tend to have a bias that same-gender complaints are somehow less serious or somehow less credible than cross-gender complaints. From a legal perspective that may be what we have seen historically, but from the point of view of the impact on your organization and the investigative process HR professionals are commonly involved with, this distinction is important to consider.</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We also have to be aware of our own bias in “believing” the complainant of a cross-gender compliant over someone that complains about same-gender instances.  It is very easy to fail to recognize our bias and “feel” the cross-gender complaint, whether it is bullying or harassment, is more credible than the complaint for same-gender.  </a:t>
            </a:r>
          </a:p>
          <a:p>
            <a:pPr>
              <a:buSzPts val="1400"/>
            </a:pPr>
            <a:endParaRPr lang="en-US" dirty="0">
              <a:latin typeface="Open Sans"/>
              <a:ea typeface="Open Sans"/>
              <a:cs typeface="Open Sans"/>
              <a:sym typeface="Open Sans"/>
            </a:endParaRPr>
          </a:p>
          <a:p>
            <a:endParaRPr lang="en-US" dirty="0"/>
          </a:p>
        </p:txBody>
      </p:sp>
      <p:sp>
        <p:nvSpPr>
          <p:cNvPr id="4" name="Slide Number Placeholder 3"/>
          <p:cNvSpPr>
            <a:spLocks noGrp="1"/>
          </p:cNvSpPr>
          <p:nvPr>
            <p:ph type="sldNum" sz="quarter" idx="10"/>
          </p:nvPr>
        </p:nvSpPr>
        <p:spPr/>
        <p:txBody>
          <a:bodyPr/>
          <a:lstStyle/>
          <a:p>
            <a:fld id="{DBA9AE40-3CA6-2149-BC27-B0A8ADC6FAAA}" type="slidenum">
              <a:rPr lang="en-US" smtClean="0"/>
              <a:t>4</a:t>
            </a:fld>
            <a:endParaRPr lang="en-US" dirty="0"/>
          </a:p>
        </p:txBody>
      </p:sp>
    </p:spTree>
    <p:extLst>
      <p:ext uri="{BB962C8B-B14F-4D97-AF65-F5344CB8AC3E}">
        <p14:creationId xmlns:p14="http://schemas.microsoft.com/office/powerpoint/2010/main" val="281620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latin typeface="Open Sans"/>
                <a:ea typeface="Open Sans"/>
                <a:cs typeface="Open Sans"/>
                <a:sym typeface="Open Sans"/>
              </a:rPr>
              <a:t>A common myth about bullying is that it is the managers do all the bullying and the non-supervisory employees are the targets. The statistics somewhat support the myth: most of the bullying occurs from the top down. In roughly two-thirds of bullying cases, the target reports to the bully.  But in 40% of cases studied, managers were targets of bullying from other, more senior managers.  Typically, senior management experiences or reports less bullying.  The important point here is the top-down dynamic we implicitly understand when talking about workplace bullying is often – though not always – accurate. Peer bullying and bullying up the chain of command are also reported. </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One of the complications of bullying investigations is that the targets most often report to those accused of the bullying, which has obvious implications for confidentiality and conflict resolution for both HR professionals and senior managers. </a:t>
            </a:r>
          </a:p>
          <a:p>
            <a:pPr>
              <a:buSzPts val="1400"/>
            </a:pPr>
            <a:endParaRPr lang="en-US" dirty="0">
              <a:latin typeface="Open Sans"/>
              <a:ea typeface="Open Sans"/>
              <a:cs typeface="Open Sans"/>
              <a:sym typeface="Open Sans"/>
            </a:endParaRPr>
          </a:p>
          <a:p>
            <a:pPr>
              <a:buClr>
                <a:schemeClr val="dk1"/>
              </a:buClr>
              <a:buSzPts val="1400"/>
            </a:pPr>
            <a:r>
              <a:rPr lang="en-US" dirty="0">
                <a:solidFill>
                  <a:schemeClr val="dk1"/>
                </a:solidFill>
                <a:latin typeface="Open Sans"/>
                <a:ea typeface="Open Sans"/>
                <a:cs typeface="Open Sans"/>
                <a:sym typeface="Open Sans"/>
              </a:rPr>
              <a:t>When we think of bullying, we often think of a manager bullying another employee, and then others ‘joining in’ or ‘ganging up on’ the target.  Interestingly, that is not what is typically reported.  Far more prevalent is the case of the bully acting alone in their bullying behavior against the target.</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Both of these factors have important implications for the progression of bullying cases.</a:t>
            </a:r>
          </a:p>
          <a:p>
            <a:pPr>
              <a:buSzPts val="1400"/>
            </a:pPr>
            <a:endParaRPr lang="en-US" dirty="0">
              <a:latin typeface="Open Sans"/>
              <a:ea typeface="Open Sans"/>
              <a:cs typeface="Open Sans"/>
              <a:sym typeface="Open Sans"/>
            </a:endParaRPr>
          </a:p>
        </p:txBody>
      </p:sp>
      <p:sp>
        <p:nvSpPr>
          <p:cNvPr id="4" name="Slide Number Placeholder 3"/>
          <p:cNvSpPr>
            <a:spLocks noGrp="1"/>
          </p:cNvSpPr>
          <p:nvPr>
            <p:ph type="sldNum" sz="quarter" idx="10"/>
          </p:nvPr>
        </p:nvSpPr>
        <p:spPr/>
        <p:txBody>
          <a:bodyPr/>
          <a:lstStyle/>
          <a:p>
            <a:fld id="{DBA9AE40-3CA6-2149-BC27-B0A8ADC6FAAA}" type="slidenum">
              <a:rPr lang="en-US" smtClean="0"/>
              <a:t>5</a:t>
            </a:fld>
            <a:endParaRPr lang="en-US" dirty="0"/>
          </a:p>
        </p:txBody>
      </p:sp>
    </p:spTree>
    <p:extLst>
      <p:ext uri="{BB962C8B-B14F-4D97-AF65-F5344CB8AC3E}">
        <p14:creationId xmlns:p14="http://schemas.microsoft.com/office/powerpoint/2010/main" val="2895367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latin typeface="Open Sans"/>
                <a:ea typeface="Open Sans"/>
                <a:cs typeface="Open Sans"/>
                <a:sym typeface="Open Sans"/>
              </a:rPr>
              <a:t>We know that bullying is typically same-gender and typically the behavior of a single supervisor or manager towards those who report to that manager. </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But it’s also very important to note that bullying is repeated, psychological pressure that is directed at the target as a person.  The distinction is that the target feels that they are the personal target of the bully, regardless of job performance. When things have become personal, this repeated behavior has moved from the pressure of a normal, fast-paced workplace into bullying.  The target has begun to experience damaging behavior directed against themselves personally, which is distinct from criticism of their work product. </a:t>
            </a:r>
          </a:p>
          <a:p>
            <a:pPr>
              <a:buSzPts val="1400"/>
            </a:pPr>
            <a:endParaRPr lang="en-US" dirty="0">
              <a:latin typeface="Open Sans"/>
              <a:ea typeface="Open Sans"/>
              <a:cs typeface="Open Sans"/>
              <a:sym typeface="Open Sans"/>
            </a:endParaRPr>
          </a:p>
          <a:p>
            <a:pPr>
              <a:buSzPts val="1400"/>
            </a:pPr>
            <a:r>
              <a:rPr lang="en-US" dirty="0">
                <a:latin typeface="Open Sans"/>
                <a:ea typeface="Open Sans"/>
                <a:cs typeface="Open Sans"/>
                <a:sym typeface="Open Sans"/>
              </a:rPr>
              <a:t>From the perspective of the HR professional, it can be difficult to assess that distinction, but in the course of investigation it’s important to note and keep in mind.</a:t>
            </a:r>
          </a:p>
          <a:p>
            <a:endParaRPr lang="en-US" b="1" dirty="0"/>
          </a:p>
        </p:txBody>
      </p:sp>
      <p:sp>
        <p:nvSpPr>
          <p:cNvPr id="4" name="Slide Number Placeholder 3"/>
          <p:cNvSpPr>
            <a:spLocks noGrp="1"/>
          </p:cNvSpPr>
          <p:nvPr>
            <p:ph type="sldNum" sz="quarter" idx="5"/>
          </p:nvPr>
        </p:nvSpPr>
        <p:spPr/>
        <p:txBody>
          <a:bodyPr/>
          <a:lstStyle/>
          <a:p>
            <a:fld id="{DBA9AE40-3CA6-2149-BC27-B0A8ADC6FAAA}" type="slidenum">
              <a:rPr lang="en-US" smtClean="0"/>
              <a:t>6</a:t>
            </a:fld>
            <a:endParaRPr lang="en-US" dirty="0"/>
          </a:p>
        </p:txBody>
      </p:sp>
    </p:spTree>
    <p:extLst>
      <p:ext uri="{BB962C8B-B14F-4D97-AF65-F5344CB8AC3E}">
        <p14:creationId xmlns:p14="http://schemas.microsoft.com/office/powerpoint/2010/main" val="3337062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5aba78f11_0_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25aba78f11_0_8: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lnSpc>
                <a:spcPct val="115000"/>
              </a:lnSpc>
              <a:spcBef>
                <a:spcPts val="412"/>
              </a:spcBef>
              <a:buClr>
                <a:schemeClr val="dk1"/>
              </a:buClr>
              <a:buSzPts val="1100"/>
            </a:pPr>
            <a:r>
              <a:rPr lang="en-US" dirty="0">
                <a:solidFill>
                  <a:srgbClr val="111111"/>
                </a:solidFill>
                <a:highlight>
                  <a:srgbClr val="FFFFFF"/>
                </a:highlight>
                <a:latin typeface="Open Sans"/>
                <a:ea typeface="Open Sans"/>
                <a:cs typeface="Open Sans"/>
                <a:sym typeface="Open Sans"/>
              </a:rPr>
              <a:t>Now for most employers, there is constant pressure to get more done than is realistic to do in any given period, and often to get more done with less. The problem with bullying is that in having moved from the professional to the personal, costs are imposed both on the target and on everyone who witnesses or is exposed to this behavior. Arguably, the effectiveness of the bully is also compromised, especially longer-term.</a:t>
            </a:r>
          </a:p>
          <a:p>
            <a:pPr>
              <a:lnSpc>
                <a:spcPct val="115000"/>
              </a:lnSpc>
              <a:spcBef>
                <a:spcPts val="412"/>
              </a:spcBef>
              <a:buClr>
                <a:schemeClr val="dk1"/>
              </a:buClr>
              <a:buSzPts val="1100"/>
            </a:pPr>
            <a:endParaRPr lang="en-US" dirty="0">
              <a:solidFill>
                <a:srgbClr val="111111"/>
              </a:solidFill>
              <a:highlight>
                <a:srgbClr val="FFFFFF"/>
              </a:highlight>
              <a:latin typeface="Open Sans"/>
              <a:ea typeface="Open Sans"/>
              <a:cs typeface="Open Sans"/>
              <a:sym typeface="Open Sans"/>
            </a:endParaRPr>
          </a:p>
          <a:p>
            <a:pPr>
              <a:lnSpc>
                <a:spcPct val="115000"/>
              </a:lnSpc>
              <a:spcBef>
                <a:spcPts val="412"/>
              </a:spcBef>
              <a:buClr>
                <a:schemeClr val="dk1"/>
              </a:buClr>
              <a:buSzPts val="1100"/>
            </a:pPr>
            <a:r>
              <a:rPr lang="en-US" dirty="0">
                <a:solidFill>
                  <a:srgbClr val="111111"/>
                </a:solidFill>
                <a:highlight>
                  <a:srgbClr val="FFFFFF"/>
                </a:highlight>
                <a:latin typeface="Open Sans"/>
                <a:ea typeface="Open Sans"/>
                <a:cs typeface="Open Sans"/>
                <a:sym typeface="Open Sans"/>
              </a:rPr>
              <a:t>The immediate costs are borne by the target.  Because of the bully’s behavior, the target is less motivated at work.  Because of the nature of the criticism or other behaviors experienced, what might be construed as efforts to increase productivity or quality of work backfire, and even self-reported productivity falls.  After all, who wants to work harder for someone who bullies you and you have learned not to care for or about? </a:t>
            </a:r>
          </a:p>
          <a:p>
            <a:pPr>
              <a:lnSpc>
                <a:spcPct val="115000"/>
              </a:lnSpc>
              <a:spcBef>
                <a:spcPts val="412"/>
              </a:spcBef>
              <a:buClr>
                <a:schemeClr val="dk1"/>
              </a:buClr>
              <a:buSzPts val="1100"/>
            </a:pPr>
            <a:endParaRPr lang="en-US" dirty="0">
              <a:solidFill>
                <a:srgbClr val="111111"/>
              </a:solidFill>
              <a:highlight>
                <a:srgbClr val="FFFFFF"/>
              </a:highlight>
              <a:latin typeface="Open Sans"/>
              <a:ea typeface="Open Sans"/>
              <a:cs typeface="Open Sans"/>
              <a:sym typeface="Open Sans"/>
            </a:endParaRPr>
          </a:p>
          <a:p>
            <a:pPr>
              <a:lnSpc>
                <a:spcPct val="115000"/>
              </a:lnSpc>
              <a:spcBef>
                <a:spcPts val="412"/>
              </a:spcBef>
              <a:buClr>
                <a:schemeClr val="dk1"/>
              </a:buClr>
              <a:buSzPts val="1100"/>
            </a:pPr>
            <a:r>
              <a:rPr lang="en-US" dirty="0">
                <a:solidFill>
                  <a:srgbClr val="111111"/>
                </a:solidFill>
                <a:highlight>
                  <a:srgbClr val="FFFFFF"/>
                </a:highlight>
                <a:latin typeface="Open Sans"/>
                <a:ea typeface="Open Sans"/>
                <a:cs typeface="Open Sans"/>
                <a:sym typeface="Open Sans"/>
              </a:rPr>
              <a:t>This creates a vicious cycle where the productivity of the target decreases, providing more grounds for conflict between the target and the bully to whom that target in many cases reports. It’s not hard to imagine that if the self-reported decline in productivity is ten percent between those who report being bullied and those who report no experience of being bullied, that actual objective measures might find even greater costs.</a:t>
            </a:r>
          </a:p>
          <a:p>
            <a:pPr>
              <a:lnSpc>
                <a:spcPct val="115000"/>
              </a:lnSpc>
              <a:spcBef>
                <a:spcPts val="412"/>
              </a:spcBef>
              <a:buClr>
                <a:schemeClr val="dk1"/>
              </a:buClr>
              <a:buSzPts val="1100"/>
            </a:pPr>
            <a:endParaRPr lang="en-US" dirty="0">
              <a:solidFill>
                <a:srgbClr val="111111"/>
              </a:solidFill>
              <a:highlight>
                <a:srgbClr val="FFFFFF"/>
              </a:highlight>
              <a:latin typeface="Open Sans"/>
              <a:ea typeface="Open Sans"/>
              <a:cs typeface="Open Sans"/>
              <a:sym typeface="Open Sans"/>
            </a:endParaRPr>
          </a:p>
          <a:p>
            <a:pPr>
              <a:lnSpc>
                <a:spcPct val="115000"/>
              </a:lnSpc>
              <a:spcBef>
                <a:spcPts val="412"/>
              </a:spcBef>
              <a:buClr>
                <a:schemeClr val="dk1"/>
              </a:buClr>
              <a:buSzPts val="1100"/>
            </a:pPr>
            <a:r>
              <a:rPr lang="en-US" dirty="0">
                <a:solidFill>
                  <a:srgbClr val="111111"/>
                </a:solidFill>
                <a:highlight>
                  <a:srgbClr val="FFFFFF"/>
                </a:highlight>
                <a:latin typeface="Open Sans"/>
                <a:ea typeface="Open Sans"/>
                <a:cs typeface="Open Sans"/>
                <a:sym typeface="Open Sans"/>
              </a:rPr>
              <a:t>Moreover, even witnesses to the situation report decreased motivation to work, because of a situation that might not even affect them directly.  That reduction in motivation is caused by the witness’ realization that they might be next in line for this abuse or passive-aggressive behavior against the bully. </a:t>
            </a:r>
          </a:p>
          <a:p>
            <a:pPr>
              <a:lnSpc>
                <a:spcPct val="115000"/>
              </a:lnSpc>
              <a:spcBef>
                <a:spcPts val="412"/>
              </a:spcBef>
              <a:buClr>
                <a:schemeClr val="dk1"/>
              </a:buClr>
              <a:buSzPts val="1100"/>
            </a:pPr>
            <a:endParaRPr lang="en-US" dirty="0">
              <a:solidFill>
                <a:srgbClr val="111111"/>
              </a:solidFill>
              <a:highlight>
                <a:srgbClr val="FFFFFF"/>
              </a:highlight>
              <a:latin typeface="Open Sans"/>
              <a:ea typeface="Open Sans"/>
              <a:cs typeface="Open Sans"/>
              <a:sym typeface="Open Sans"/>
            </a:endParaRPr>
          </a:p>
          <a:p>
            <a:pPr>
              <a:lnSpc>
                <a:spcPct val="115000"/>
              </a:lnSpc>
              <a:spcBef>
                <a:spcPts val="412"/>
              </a:spcBef>
              <a:buClr>
                <a:schemeClr val="dk1"/>
              </a:buClr>
              <a:buSzPts val="1100"/>
            </a:pPr>
            <a:r>
              <a:rPr lang="en-US" dirty="0">
                <a:solidFill>
                  <a:srgbClr val="111111"/>
                </a:solidFill>
                <a:highlight>
                  <a:srgbClr val="FFFFFF"/>
                </a:highlight>
                <a:latin typeface="Open Sans"/>
                <a:ea typeface="Open Sans"/>
                <a:cs typeface="Open Sans"/>
                <a:sym typeface="Open Sans"/>
              </a:rPr>
              <a:t>Potentially even more disturbing to most managers is the dynamic whereby direct or indirect witnesses to bullying begin to curtail what they report about those managers they’ve witnessed doing the bullying.  Even if they have not been a target themselves, in trying to avoid being the target of a bully, witnesses report a reluctance to report work-related problems, complicating the managers’ ability to function productively. </a:t>
            </a:r>
          </a:p>
          <a:p>
            <a:pPr>
              <a:lnSpc>
                <a:spcPct val="115000"/>
              </a:lnSpc>
              <a:spcBef>
                <a:spcPts val="412"/>
              </a:spcBef>
              <a:buClr>
                <a:schemeClr val="dk1"/>
              </a:buClr>
              <a:buSzPts val="1100"/>
            </a:pPr>
            <a:endParaRPr lang="en-US" dirty="0">
              <a:solidFill>
                <a:srgbClr val="111111"/>
              </a:solidFill>
              <a:highlight>
                <a:srgbClr val="FFFFFF"/>
              </a:highlight>
              <a:latin typeface="Open Sans"/>
              <a:ea typeface="Open Sans"/>
              <a:cs typeface="Open Sans"/>
              <a:sym typeface="Open Sans"/>
            </a:endParaRPr>
          </a:p>
          <a:p>
            <a:pPr>
              <a:lnSpc>
                <a:spcPct val="115000"/>
              </a:lnSpc>
              <a:spcBef>
                <a:spcPts val="412"/>
              </a:spcBef>
              <a:buClr>
                <a:schemeClr val="dk1"/>
              </a:buClr>
              <a:buSzPts val="1100"/>
            </a:pPr>
            <a:r>
              <a:rPr lang="en-US" dirty="0">
                <a:solidFill>
                  <a:srgbClr val="111111"/>
                </a:solidFill>
                <a:highlight>
                  <a:srgbClr val="FFFFFF"/>
                </a:highlight>
                <a:latin typeface="Open Sans"/>
                <a:ea typeface="Open Sans"/>
                <a:cs typeface="Open Sans"/>
                <a:sym typeface="Open Sans"/>
              </a:rPr>
              <a:t>So for example, if Page the manager has been bullying Sasha, who reports to Page, then even Valentine, who has themselves not been the target of Page’s bullying but also reports to Page, reports reluctance to report problems to Page.  This diminishes Page’s effectiveness as a manager, with obvious secondary implications.</a:t>
            </a:r>
          </a:p>
          <a:p>
            <a:pPr>
              <a:lnSpc>
                <a:spcPct val="115000"/>
              </a:lnSpc>
              <a:spcBef>
                <a:spcPts val="412"/>
              </a:spcBef>
              <a:buClr>
                <a:schemeClr val="dk1"/>
              </a:buClr>
              <a:buSzPts val="1100"/>
            </a:pPr>
            <a:endParaRPr lang="en-US" dirty="0">
              <a:solidFill>
                <a:srgbClr val="111111"/>
              </a:solidFill>
              <a:highlight>
                <a:srgbClr val="FFFFFF"/>
              </a:highlight>
              <a:latin typeface="Open Sans"/>
              <a:ea typeface="Open Sans"/>
              <a:cs typeface="Open Sans"/>
              <a:sym typeface="Open Sans"/>
            </a:endParaRPr>
          </a:p>
          <a:p>
            <a:pPr>
              <a:spcBef>
                <a:spcPts val="2164"/>
              </a:spcBef>
            </a:pPr>
            <a:endParaRPr dirty="0"/>
          </a:p>
        </p:txBody>
      </p:sp>
    </p:spTree>
    <p:extLst>
      <p:ext uri="{BB962C8B-B14F-4D97-AF65-F5344CB8AC3E}">
        <p14:creationId xmlns:p14="http://schemas.microsoft.com/office/powerpoint/2010/main" val="20107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5aba78f11_0_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25aba78f11_0_8: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lnSpc>
                <a:spcPct val="115000"/>
              </a:lnSpc>
              <a:spcBef>
                <a:spcPts val="412"/>
              </a:spcBef>
              <a:buClr>
                <a:schemeClr val="dk1"/>
              </a:buClr>
              <a:buSzPts val="1100"/>
            </a:pPr>
            <a:r>
              <a:rPr lang="en-US" dirty="0">
                <a:solidFill>
                  <a:srgbClr val="111111"/>
                </a:solidFill>
                <a:highlight>
                  <a:srgbClr val="FFFFFF"/>
                </a:highlight>
                <a:latin typeface="Open Sans"/>
                <a:ea typeface="Open Sans"/>
                <a:cs typeface="Open Sans"/>
                <a:sym typeface="Open Sans"/>
              </a:rPr>
              <a:t>Targets of bullies report higher use of sick days.  They also report more medical usage because of health and mental health such as high blood pressure, depression, migraines, or anxiety because of and in response to the bullying.  Ultimately in something like a quarter to half of cases targeted employees leave the position they are in because of the bullying within 12 months.  </a:t>
            </a:r>
          </a:p>
          <a:p>
            <a:pPr>
              <a:lnSpc>
                <a:spcPct val="115000"/>
              </a:lnSpc>
              <a:spcBef>
                <a:spcPts val="412"/>
              </a:spcBef>
              <a:buClr>
                <a:schemeClr val="dk1"/>
              </a:buClr>
              <a:buSzPts val="1100"/>
            </a:pPr>
            <a:endParaRPr lang="en-US" dirty="0">
              <a:solidFill>
                <a:srgbClr val="111111"/>
              </a:solidFill>
              <a:highlight>
                <a:srgbClr val="FFFFFF"/>
              </a:highlight>
              <a:latin typeface="Open Sans"/>
              <a:ea typeface="Open Sans"/>
              <a:cs typeface="Open Sans"/>
              <a:sym typeface="Open Sans"/>
            </a:endParaRPr>
          </a:p>
          <a:p>
            <a:pPr>
              <a:lnSpc>
                <a:spcPct val="115000"/>
              </a:lnSpc>
              <a:spcBef>
                <a:spcPts val="412"/>
              </a:spcBef>
              <a:buClr>
                <a:schemeClr val="dk1"/>
              </a:buClr>
              <a:buSzPts val="1100"/>
            </a:pPr>
            <a:r>
              <a:rPr lang="en-US" dirty="0">
                <a:solidFill>
                  <a:srgbClr val="111111"/>
                </a:solidFill>
                <a:highlight>
                  <a:srgbClr val="FFFFFF"/>
                </a:highlight>
                <a:latin typeface="Open Sans"/>
                <a:ea typeface="Open Sans"/>
                <a:cs typeface="Open Sans"/>
                <a:sym typeface="Open Sans"/>
              </a:rPr>
              <a:t>This point bears emphasis:  up to half of bullying targets leave their organizations artificially, and artificial turnover costs your organization, on average, half that person’s salary in productivity losses.  Bullying has serious cost implications.  If bullying is permitted to take root you’re not only going to prolong the problem but in an age where reputation is an essential factor in hiring, companies that allow bullying to take place face a more difficult task in hiring the best candidates - and rightly so.</a:t>
            </a:r>
          </a:p>
          <a:p>
            <a:pPr>
              <a:spcBef>
                <a:spcPts val="2164"/>
              </a:spcBef>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3961">
              <a:buSzPts val="1400"/>
            </a:pPr>
            <a:r>
              <a:rPr lang="en-US" i="0" dirty="0">
                <a:solidFill>
                  <a:schemeClr val="dk1"/>
                </a:solidFill>
                <a:latin typeface="Open Sans"/>
                <a:ea typeface="Open Sans"/>
                <a:cs typeface="Open Sans"/>
                <a:sym typeface="Open Sans"/>
              </a:rPr>
              <a:t>So, what is the definition of a bully?</a:t>
            </a:r>
            <a:endParaRPr lang="en-US" dirty="0">
              <a:solidFill>
                <a:schemeClr val="dk1"/>
              </a:solidFill>
              <a:latin typeface="Open Sans"/>
              <a:ea typeface="Open Sans"/>
              <a:cs typeface="Open Sans"/>
              <a:sym typeface="Open Sans"/>
            </a:endParaRPr>
          </a:p>
          <a:p>
            <a:pPr marL="143961">
              <a:buSzPts val="1400"/>
            </a:pPr>
            <a:endParaRPr lang="en-US" dirty="0">
              <a:solidFill>
                <a:schemeClr val="dk1"/>
              </a:solidFill>
              <a:latin typeface="Open Sans"/>
              <a:ea typeface="Open Sans"/>
              <a:cs typeface="Open Sans"/>
              <a:sym typeface="Open Sans"/>
            </a:endParaRPr>
          </a:p>
          <a:p>
            <a:pPr marL="143961">
              <a:buSzPts val="1400"/>
            </a:pPr>
            <a:r>
              <a:rPr lang="en-US" i="0" dirty="0">
                <a:solidFill>
                  <a:schemeClr val="dk1"/>
                </a:solidFill>
                <a:latin typeface="Open Sans"/>
                <a:ea typeface="Open Sans"/>
                <a:cs typeface="Open Sans"/>
                <a:sym typeface="Open Sans"/>
              </a:rPr>
              <a:t>Workplace bullying is repeated, degrading, health-harming mistreatment by one or more employees of another employee.  </a:t>
            </a:r>
            <a:r>
              <a:rPr lang="en-US" dirty="0">
                <a:solidFill>
                  <a:schemeClr val="dk1"/>
                </a:solidFill>
                <a:latin typeface="Open Sans"/>
                <a:ea typeface="Open Sans"/>
                <a:cs typeface="Open Sans"/>
                <a:sym typeface="Open Sans"/>
              </a:rPr>
              <a:t>It is personal degradation beyond criticism of the work product.  Bullying </a:t>
            </a:r>
            <a:r>
              <a:rPr lang="en-US" i="0" dirty="0">
                <a:solidFill>
                  <a:schemeClr val="dk1"/>
                </a:solidFill>
                <a:latin typeface="Open Sans"/>
                <a:ea typeface="Open Sans"/>
                <a:cs typeface="Open Sans"/>
                <a:sym typeface="Open Sans"/>
              </a:rPr>
              <a:t>conduct usually takes the form of verbal abuse, but it coul</a:t>
            </a:r>
            <a:r>
              <a:rPr lang="en-US" dirty="0">
                <a:solidFill>
                  <a:schemeClr val="dk1"/>
                </a:solidFill>
                <a:latin typeface="Open Sans"/>
                <a:ea typeface="Open Sans"/>
                <a:cs typeface="Open Sans"/>
                <a:sym typeface="Open Sans"/>
              </a:rPr>
              <a:t>d also be</a:t>
            </a:r>
            <a:r>
              <a:rPr lang="en-US" i="0" dirty="0">
                <a:solidFill>
                  <a:schemeClr val="dk1"/>
                </a:solidFill>
                <a:latin typeface="Open Sans"/>
                <a:ea typeface="Open Sans"/>
                <a:cs typeface="Open Sans"/>
                <a:sym typeface="Open Sans"/>
              </a:rPr>
              <a:t> behaviors perceived as threatening, intimidating, or humiliating.  Bullying can also be could be work sabotage</a:t>
            </a:r>
            <a:r>
              <a:rPr lang="en-US" dirty="0">
                <a:solidFill>
                  <a:schemeClr val="dk1"/>
                </a:solidFill>
                <a:latin typeface="Open Sans"/>
                <a:ea typeface="Open Sans"/>
                <a:cs typeface="Open Sans"/>
                <a:sym typeface="Open Sans"/>
              </a:rPr>
              <a:t>,</a:t>
            </a:r>
            <a:r>
              <a:rPr lang="en-US" i="0" dirty="0">
                <a:solidFill>
                  <a:schemeClr val="dk1"/>
                </a:solidFill>
                <a:latin typeface="Open Sans"/>
                <a:ea typeface="Open Sans"/>
                <a:cs typeface="Open Sans"/>
                <a:sym typeface="Open Sans"/>
              </a:rPr>
              <a:t> or some combination of these actions, </a:t>
            </a:r>
            <a:r>
              <a:rPr lang="en-US" dirty="0">
                <a:solidFill>
                  <a:schemeClr val="dk1"/>
                </a:solidFill>
                <a:latin typeface="Open Sans"/>
                <a:ea typeface="Open Sans"/>
                <a:cs typeface="Open Sans"/>
                <a:sym typeface="Open Sans"/>
              </a:rPr>
              <a:t>so let’s get into the specifics</a:t>
            </a:r>
            <a:r>
              <a:rPr lang="en-US" i="0" dirty="0">
                <a:solidFill>
                  <a:schemeClr val="dk1"/>
                </a:solidFill>
                <a:latin typeface="Open Sans"/>
                <a:ea typeface="Open Sans"/>
                <a:cs typeface="Open Sans"/>
                <a:sym typeface="Open Sans"/>
              </a:rPr>
              <a:t>.</a:t>
            </a:r>
            <a:endParaRPr lang="en-US" dirty="0">
              <a:solidFill>
                <a:schemeClr val="dk1"/>
              </a:solidFill>
              <a:latin typeface="Open Sans"/>
              <a:ea typeface="Open Sans"/>
              <a:cs typeface="Open Sans"/>
              <a:sym typeface="Open Sans"/>
            </a:endParaRPr>
          </a:p>
          <a:p>
            <a:pPr marL="143961">
              <a:buSzPts val="1400"/>
            </a:pPr>
            <a:endParaRPr lang="en-US" i="0" dirty="0">
              <a:solidFill>
                <a:schemeClr val="dk1"/>
              </a:solidFill>
              <a:latin typeface="Open Sans"/>
              <a:ea typeface="Open Sans"/>
              <a:cs typeface="Open Sans"/>
              <a:sym typeface="Open Sans"/>
            </a:endParaRPr>
          </a:p>
          <a:p>
            <a:pPr marL="143961">
              <a:buSzPts val="1400"/>
            </a:pPr>
            <a:r>
              <a:rPr lang="en-US" dirty="0">
                <a:solidFill>
                  <a:schemeClr val="dk1"/>
                </a:solidFill>
                <a:latin typeface="Open Sans"/>
                <a:ea typeface="Open Sans"/>
                <a:cs typeface="Open Sans"/>
                <a:sym typeface="Open Sans"/>
              </a:rPr>
              <a:t>Although in most cases it is a single bully against someone that reports to them, sometimes it </a:t>
            </a:r>
            <a:r>
              <a:rPr lang="en-US" i="0" dirty="0">
                <a:solidFill>
                  <a:schemeClr val="dk1"/>
                </a:solidFill>
                <a:latin typeface="Open Sans"/>
                <a:ea typeface="Open Sans"/>
                <a:cs typeface="Open Sans"/>
                <a:sym typeface="Open Sans"/>
              </a:rPr>
              <a:t>is not just 1 on 1 – </a:t>
            </a:r>
            <a:r>
              <a:rPr lang="en-US" dirty="0">
                <a:solidFill>
                  <a:schemeClr val="dk1"/>
                </a:solidFill>
                <a:latin typeface="Open Sans"/>
                <a:ea typeface="Open Sans"/>
                <a:cs typeface="Open Sans"/>
                <a:sym typeface="Open Sans"/>
              </a:rPr>
              <a:t>it can be </a:t>
            </a:r>
            <a:r>
              <a:rPr lang="en-US" i="0" dirty="0">
                <a:solidFill>
                  <a:schemeClr val="dk1"/>
                </a:solidFill>
                <a:latin typeface="Open Sans"/>
                <a:ea typeface="Open Sans"/>
                <a:cs typeface="Open Sans"/>
                <a:sym typeface="Open Sans"/>
              </a:rPr>
              <a:t>many employees against one employee.  </a:t>
            </a:r>
            <a:r>
              <a:rPr lang="en-US" dirty="0">
                <a:solidFill>
                  <a:schemeClr val="dk1"/>
                </a:solidFill>
                <a:latin typeface="Open Sans"/>
                <a:ea typeface="Open Sans"/>
                <a:cs typeface="Open Sans"/>
                <a:sym typeface="Open Sans"/>
              </a:rPr>
              <a:t>It is not uncommon for other employees to also support the bully either to protect themselves from being bullied or out of fear of not appearing to support the manager.  </a:t>
            </a:r>
          </a:p>
          <a:p>
            <a:pPr marL="143961">
              <a:buSzPts val="1400"/>
            </a:pPr>
            <a:endParaRPr lang="en-US" i="0" dirty="0">
              <a:solidFill>
                <a:schemeClr val="dk1"/>
              </a:solidFill>
              <a:latin typeface="Open Sans"/>
              <a:ea typeface="Open Sans"/>
              <a:cs typeface="Open Sans"/>
              <a:sym typeface="Open Sans"/>
            </a:endParaRPr>
          </a:p>
          <a:p>
            <a:pPr marL="143961">
              <a:buClr>
                <a:srgbClr val="000000"/>
              </a:buClr>
              <a:buSzPts val="1400"/>
            </a:pPr>
            <a:r>
              <a:rPr lang="en-US" i="0" dirty="0">
                <a:solidFill>
                  <a:schemeClr val="dk1"/>
                </a:solidFill>
                <a:latin typeface="Open Sans"/>
                <a:ea typeface="Open Sans"/>
                <a:cs typeface="Open Sans"/>
                <a:sym typeface="Open Sans"/>
              </a:rPr>
              <a:t>Other s</a:t>
            </a:r>
            <a:r>
              <a:rPr lang="en-US" dirty="0">
                <a:solidFill>
                  <a:schemeClr val="dk1"/>
                </a:solidFill>
                <a:latin typeface="Open Sans"/>
                <a:ea typeface="Open Sans"/>
                <a:cs typeface="Open Sans"/>
                <a:sym typeface="Open Sans"/>
              </a:rPr>
              <a:t>ynonyms </a:t>
            </a:r>
            <a:r>
              <a:rPr lang="en-US" i="0" dirty="0">
                <a:solidFill>
                  <a:schemeClr val="dk1"/>
                </a:solidFill>
                <a:latin typeface="Open Sans"/>
                <a:ea typeface="Open Sans"/>
                <a:cs typeface="Open Sans"/>
                <a:sym typeface="Open Sans"/>
              </a:rPr>
              <a:t>would be mobbing, workplace aggression, abusive supervision, emotional abuse.  These are all terms we use to articulate being bullied.  </a:t>
            </a:r>
            <a:endParaRPr lang="en-US" dirty="0">
              <a:solidFill>
                <a:schemeClr val="dk1"/>
              </a:solidFill>
              <a:latin typeface="Open Sans"/>
              <a:ea typeface="Open Sans"/>
              <a:cs typeface="Open Sans"/>
              <a:sym typeface="Open Sans"/>
            </a:endParaRPr>
          </a:p>
          <a:p>
            <a:pPr marL="143961">
              <a:buSzPts val="1400"/>
            </a:pPr>
            <a:endParaRPr lang="en-US" i="0" dirty="0">
              <a:solidFill>
                <a:schemeClr val="dk1"/>
              </a:solidFill>
              <a:latin typeface="Open Sans"/>
              <a:ea typeface="Open Sans"/>
              <a:cs typeface="Open Sans"/>
              <a:sym typeface="Open Sans"/>
            </a:endParaRPr>
          </a:p>
          <a:p>
            <a:pPr marL="143961">
              <a:buClr>
                <a:srgbClr val="000000"/>
              </a:buClr>
              <a:buSzPts val="1400"/>
            </a:pPr>
            <a:r>
              <a:rPr lang="en-US" dirty="0">
                <a:solidFill>
                  <a:schemeClr val="dk1"/>
                </a:solidFill>
                <a:latin typeface="Open Sans"/>
                <a:ea typeface="Open Sans"/>
                <a:cs typeface="Open Sans"/>
                <a:sym typeface="Open Sans"/>
              </a:rPr>
              <a:t>It’s also important to keep in mind that </a:t>
            </a:r>
            <a:r>
              <a:rPr lang="en-US" i="0" dirty="0">
                <a:solidFill>
                  <a:schemeClr val="dk1"/>
                </a:solidFill>
                <a:latin typeface="Open Sans"/>
                <a:ea typeface="Open Sans"/>
                <a:cs typeface="Open Sans"/>
                <a:sym typeface="Open Sans"/>
              </a:rPr>
              <a:t>bullying is defined by the recipient.  You may have heard in anti-harassment training that it is the impact of the behavior not the intent of the actor and the same is true for bullying.  It is abusive, personal, and harmful in the eyes of the recipient.  </a:t>
            </a:r>
            <a:endParaRPr lang="en-US" dirty="0">
              <a:solidFill>
                <a:schemeClr val="dk1"/>
              </a:solidFill>
              <a:latin typeface="Open Sans"/>
              <a:ea typeface="Open Sans"/>
              <a:cs typeface="Open Sans"/>
              <a:sym typeface="Open Sans"/>
            </a:endParaRPr>
          </a:p>
          <a:p>
            <a:pPr marL="143961">
              <a:buSzPts val="1400"/>
            </a:pPr>
            <a:endParaRPr lang="en-US" i="0" dirty="0">
              <a:solidFill>
                <a:schemeClr val="dk1"/>
              </a:solidFill>
              <a:latin typeface="Open Sans"/>
              <a:ea typeface="Open Sans"/>
              <a:cs typeface="Open Sans"/>
              <a:sym typeface="Open Sans"/>
            </a:endParaRPr>
          </a:p>
          <a:p>
            <a:pPr marL="143961">
              <a:buClr>
                <a:schemeClr val="dk1"/>
              </a:buClr>
              <a:buSzPts val="1400"/>
            </a:pPr>
            <a:endParaRPr lang="en-US" dirty="0">
              <a:solidFill>
                <a:schemeClr val="dk1"/>
              </a:solidFill>
              <a:latin typeface="Open Sans"/>
              <a:ea typeface="Open Sans"/>
              <a:cs typeface="Open Sans"/>
              <a:sym typeface="Open Sans"/>
            </a:endParaRPr>
          </a:p>
          <a:p>
            <a:pPr marL="143961">
              <a:buClr>
                <a:schemeClr val="dk1"/>
              </a:buClr>
              <a:buSzPts val="1400"/>
            </a:pPr>
            <a:endParaRPr lang="en-US" dirty="0">
              <a:solidFill>
                <a:schemeClr val="dk1"/>
              </a:solidFill>
              <a:latin typeface="Open Sans"/>
              <a:ea typeface="Open Sans"/>
              <a:cs typeface="Open Sans"/>
              <a:sym typeface="Open Sans"/>
            </a:endParaRPr>
          </a:p>
          <a:p>
            <a:pPr marL="143961">
              <a:buClr>
                <a:schemeClr val="dk1"/>
              </a:buClr>
              <a:buSzPts val="1400"/>
            </a:pPr>
            <a:endParaRPr lang="en-US" dirty="0">
              <a:solidFill>
                <a:schemeClr val="dk1"/>
              </a:solidFill>
              <a:latin typeface="Open Sans"/>
              <a:ea typeface="Open Sans"/>
              <a:cs typeface="Open Sans"/>
              <a:sym typeface="Open Sans"/>
            </a:endParaRPr>
          </a:p>
          <a:p>
            <a:pPr marL="143961"/>
            <a:endParaRPr lang="en-US" b="0" i="0" dirty="0">
              <a:solidFill>
                <a:srgbClr val="5D5D5D"/>
              </a:solidFill>
              <a:effectLst/>
              <a:latin typeface="Open Sans" panose="020B0606030504020204" pitchFamily="34" charset="0"/>
            </a:endParaRPr>
          </a:p>
        </p:txBody>
      </p:sp>
    </p:spTree>
    <p:extLst>
      <p:ext uri="{BB962C8B-B14F-4D97-AF65-F5344CB8AC3E}">
        <p14:creationId xmlns:p14="http://schemas.microsoft.com/office/powerpoint/2010/main" val="2155239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4343319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2958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299179"/>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073072"/>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791512"/>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185194"/>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380785468"/>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1988472068"/>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3582496579"/>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2710897095"/>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5608724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5993499"/>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394749567"/>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463658851"/>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40628345"/>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4600306"/>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840753068"/>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651665945"/>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19244107"/>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956821"/>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8693636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845207791"/>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3502093741"/>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047561981"/>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94807912"/>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Grey 2 Column">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6303A29-5C98-B944-9B84-839763C84E78}"/>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D6415C3-D1CC-E64E-B02F-8603336975AF}"/>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03379D6B-9C05-2444-9B16-7CAEC271F4B4}"/>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5D435C55-38A5-E444-B156-12553A3229A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57391967"/>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16054609"/>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016115246"/>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04346289"/>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3365936"/>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0695854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08282613"/>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68881499"/>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7500551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custDataLst>
      <p:tags r:id="rId1"/>
    </p:custDataLst>
    <p:extLst>
      <p:ext uri="{BB962C8B-B14F-4D97-AF65-F5344CB8AC3E}">
        <p14:creationId xmlns:p14="http://schemas.microsoft.com/office/powerpoint/2010/main" val="472718988"/>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Full Imag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0279D-55C6-4BE7-A65B-8FE105EC8EDF}"/>
              </a:ext>
            </a:extLst>
          </p:cNvPr>
          <p:cNvPicPr>
            <a:picLocks noChangeAspect="1"/>
          </p:cNvPicPr>
          <p:nvPr userDrawn="1"/>
        </p:nvPicPr>
        <p:blipFill rotWithShape="1">
          <a:blip r:embed="rId3"/>
          <a:srcRect t="12980" r="12249" b="12980"/>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502409699"/>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568834461"/>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5979613"/>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459685559"/>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57509203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0533439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D8252-1E57-46C4-B9B8-1A21648D7B11}"/>
              </a:ext>
            </a:extLst>
          </p:cNvPr>
          <p:cNvPicPr>
            <a:picLocks noChangeAspect="1"/>
          </p:cNvPicPr>
          <p:nvPr userDrawn="1"/>
        </p:nvPicPr>
        <p:blipFill rotWithShape="1">
          <a:blip r:embed="rId3"/>
          <a:srcRect l="16514" r="9297"/>
          <a:stretch/>
        </p:blipFill>
        <p:spPr>
          <a:xfrm>
            <a:off x="-1" y="-2"/>
            <a:ext cx="7631802" cy="5143500"/>
          </a:xfrm>
          <a:prstGeom prst="rect">
            <a:avLst/>
          </a:prstGeom>
        </p:spPr>
      </p:pic>
      <p:sp>
        <p:nvSpPr>
          <p:cNvPr id="6" name="Rectangle 5">
            <a:extLst>
              <a:ext uri="{FF2B5EF4-FFF2-40B4-BE49-F238E27FC236}">
                <a16:creationId xmlns:a16="http://schemas.microsoft.com/office/drawing/2014/main" id="{ACA8A644-7164-3E90-60C3-89ADCB0218EA}"/>
              </a:ext>
            </a:extLst>
          </p:cNvPr>
          <p:cNvSpPr/>
          <p:nvPr userDrawn="1"/>
        </p:nvSpPr>
        <p:spPr>
          <a:xfrm rot="16200000">
            <a:off x="2210708" y="-396423"/>
            <a:ext cx="3329213" cy="7750629"/>
          </a:xfrm>
          <a:prstGeom prst="rect">
            <a:avLst/>
          </a:prstGeom>
          <a:gradFill flip="none" rotWithShape="1">
            <a:gsLst>
              <a:gs pos="0">
                <a:schemeClr val="tx1">
                  <a:alpha val="73289"/>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rotWithShape="1">
          <a:blip r:embed="rId4"/>
          <a:srcRect l="6295"/>
          <a:stretch/>
        </p:blipFill>
        <p:spPr>
          <a:xfrm>
            <a:off x="586022" y="0"/>
            <a:ext cx="8560742"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custDataLst>
      <p:tags r:id="rId1"/>
    </p:custDataLst>
    <p:extLst>
      <p:ext uri="{BB962C8B-B14F-4D97-AF65-F5344CB8AC3E}">
        <p14:creationId xmlns:p14="http://schemas.microsoft.com/office/powerpoint/2010/main" val="371773787"/>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440588322"/>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36703098"/>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258041686"/>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4143132"/>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14514664"/>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30910307"/>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889107232"/>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05044144"/>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7638346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45843617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933491973"/>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4511743"/>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4618535"/>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095992063"/>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143037454"/>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580775110"/>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3330062932"/>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8590023"/>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940019484"/>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1470823"/>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4250202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67011116"/>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062673209"/>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630590"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542720"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Tree>
    <p:extLst>
      <p:ext uri="{BB962C8B-B14F-4D97-AF65-F5344CB8AC3E}">
        <p14:creationId xmlns:p14="http://schemas.microsoft.com/office/powerpoint/2010/main" val="1972877748"/>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2914030" y="890867"/>
            <a:ext cx="1905465" cy="3038261"/>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076282" y="890867"/>
            <a:ext cx="1905466" cy="3038261"/>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238534" y="890867"/>
            <a:ext cx="1905466" cy="3038261"/>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Tree>
    <p:extLst>
      <p:ext uri="{BB962C8B-B14F-4D97-AF65-F5344CB8AC3E}">
        <p14:creationId xmlns:p14="http://schemas.microsoft.com/office/powerpoint/2010/main" val="4057486457"/>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01050"/>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01050"/>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746685"/>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746685"/>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Tree>
    <p:extLst>
      <p:ext uri="{BB962C8B-B14F-4D97-AF65-F5344CB8AC3E}">
        <p14:creationId xmlns:p14="http://schemas.microsoft.com/office/powerpoint/2010/main" val="53120372"/>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88820520"/>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83984134"/>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926227703"/>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824976115"/>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99236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203778603"/>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163711334"/>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9803891"/>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66544428"/>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660329"/>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894650"/>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587365817"/>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1817672"/>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48211741"/>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65701563"/>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777410816"/>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8412082"/>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9400566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988756"/>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0379465"/>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0437219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pic>
        <p:nvPicPr>
          <p:cNvPr id="2" name="Picture 1" descr="Abstract gray gradient hexagon on white background with soft light blur">
            <a:extLst>
              <a:ext uri="{FF2B5EF4-FFF2-40B4-BE49-F238E27FC236}">
                <a16:creationId xmlns:a16="http://schemas.microsoft.com/office/drawing/2014/main" id="{E5DD35ED-B122-43CC-BFD3-69CAA6A0F5EF}"/>
              </a:ext>
            </a:extLst>
          </p:cNvPr>
          <p:cNvPicPr>
            <a:picLocks noChangeAspect="1"/>
          </p:cNvPicPr>
          <p:nvPr userDrawn="1"/>
        </p:nvPicPr>
        <p:blipFill rotWithShape="1">
          <a:blip r:embed="rId3">
            <a:alphaModFix/>
          </a:blip>
          <a:srcRect t="829" b="42922"/>
          <a:stretch/>
        </p:blipFill>
        <p:spPr>
          <a:xfrm>
            <a:off x="0" y="0"/>
            <a:ext cx="9144000" cy="5143500"/>
          </a:xfrm>
          <a:prstGeom prst="rect">
            <a:avLst/>
          </a:prstGeom>
        </p:spPr>
      </p:pic>
      <p:sp>
        <p:nvSpPr>
          <p:cNvPr id="3" name="Rectangle 2">
            <a:extLst>
              <a:ext uri="{FF2B5EF4-FFF2-40B4-BE49-F238E27FC236}">
                <a16:creationId xmlns:a16="http://schemas.microsoft.com/office/drawing/2014/main" id="{AE287815-F89C-401F-98E5-575D65AE6097}"/>
              </a:ext>
            </a:extLst>
          </p:cNvPr>
          <p:cNvSpPr/>
          <p:nvPr userDrawn="1"/>
        </p:nvSpPr>
        <p:spPr>
          <a:xfrm>
            <a:off x="-1" y="0"/>
            <a:ext cx="9143999" cy="5143500"/>
          </a:xfrm>
          <a:prstGeom prst="rect">
            <a:avLst/>
          </a:prstGeom>
          <a:solidFill>
            <a:schemeClr val="accent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0979806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6863263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7154712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1600389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26056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custDataLst>
      <p:tags r:id="rId1"/>
    </p:custDataLst>
    <p:extLst>
      <p:ext uri="{BB962C8B-B14F-4D97-AF65-F5344CB8AC3E}">
        <p14:creationId xmlns:p14="http://schemas.microsoft.com/office/powerpoint/2010/main" val="92514187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7422370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65044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7635726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1093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79166788"/>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pic>
        <p:nvPicPr>
          <p:cNvPr id="6" name="Picture 5" descr="Abstract gray gradient hexagon on white background with soft light blur">
            <a:extLst>
              <a:ext uri="{FF2B5EF4-FFF2-40B4-BE49-F238E27FC236}">
                <a16:creationId xmlns:a16="http://schemas.microsoft.com/office/drawing/2014/main" id="{886E2A35-F74D-4192-9A99-CD15F43216F0}"/>
              </a:ext>
            </a:extLst>
          </p:cNvPr>
          <p:cNvPicPr>
            <a:picLocks noChangeAspect="1"/>
          </p:cNvPicPr>
          <p:nvPr userDrawn="1"/>
        </p:nvPicPr>
        <p:blipFill rotWithShape="1">
          <a:blip r:embed="rId3">
            <a:alphaModFix amt="50000"/>
          </a:blip>
          <a:srcRect t="829" b="42922"/>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41233321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77627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7797474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168257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5374839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6375769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822803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2041384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6718189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8457606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rk Grey">
    <p:bg>
      <p:bgPr>
        <a:solidFill>
          <a:srgbClr val="808184"/>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1357196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659705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7566686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03646593"/>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20543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6843192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79961885"/>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608715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541223"/>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6544782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6410982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808909682"/>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41961479"/>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7009069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9559279"/>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range Light">
    <p:bg>
      <p:bgPr>
        <a:solidFill>
          <a:srgbClr val="FF6D22"/>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656187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3326428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06063971"/>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4823708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90163995"/>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91041214"/>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37463294"/>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78911042"/>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0796"/>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Rectangle 8">
            <a:extLst>
              <a:ext uri="{FF2B5EF4-FFF2-40B4-BE49-F238E27FC236}">
                <a16:creationId xmlns:a16="http://schemas.microsoft.com/office/drawing/2014/main" id="{27A0D230-8177-4BC1-8824-9FC78D4C7514}"/>
              </a:ext>
            </a:extLst>
          </p:cNvPr>
          <p:cNvSpPr/>
          <p:nvPr userDrawn="1"/>
        </p:nvSpPr>
        <p:spPr>
          <a:xfrm>
            <a:off x="7323760" y="907987"/>
            <a:ext cx="1820239"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6" name="Rectangle 15">
            <a:extLst>
              <a:ext uri="{FF2B5EF4-FFF2-40B4-BE49-F238E27FC236}">
                <a16:creationId xmlns:a16="http://schemas.microsoft.com/office/drawing/2014/main" id="{A1F3144A-349E-4A6E-873E-07329A3039A2}"/>
              </a:ext>
            </a:extLst>
          </p:cNvPr>
          <p:cNvSpPr/>
          <p:nvPr userDrawn="1"/>
        </p:nvSpPr>
        <p:spPr>
          <a:xfrm>
            <a:off x="7457" y="907993"/>
            <a:ext cx="1820239"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7" name="Rectangle 16">
            <a:extLst>
              <a:ext uri="{FF2B5EF4-FFF2-40B4-BE49-F238E27FC236}">
                <a16:creationId xmlns:a16="http://schemas.microsoft.com/office/drawing/2014/main" id="{DFC0E29D-17EF-49F9-B285-B76631D1F934}"/>
              </a:ext>
            </a:extLst>
          </p:cNvPr>
          <p:cNvSpPr/>
          <p:nvPr userDrawn="1"/>
        </p:nvSpPr>
        <p:spPr>
          <a:xfrm>
            <a:off x="1827696" y="907993"/>
            <a:ext cx="1820239"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8" name="Rectangle 17">
            <a:extLst>
              <a:ext uri="{FF2B5EF4-FFF2-40B4-BE49-F238E27FC236}">
                <a16:creationId xmlns:a16="http://schemas.microsoft.com/office/drawing/2014/main" id="{173C74FB-8CF2-4B32-9A8A-AC84F3AE7EAC}"/>
              </a:ext>
            </a:extLst>
          </p:cNvPr>
          <p:cNvSpPr/>
          <p:nvPr userDrawn="1"/>
        </p:nvSpPr>
        <p:spPr>
          <a:xfrm>
            <a:off x="3647394" y="907991"/>
            <a:ext cx="1867703"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9" name="Rectangle 18">
            <a:extLst>
              <a:ext uri="{FF2B5EF4-FFF2-40B4-BE49-F238E27FC236}">
                <a16:creationId xmlns:a16="http://schemas.microsoft.com/office/drawing/2014/main" id="{9246366E-0DD3-4FE7-9B05-DEE62A85B450}"/>
              </a:ext>
            </a:extLst>
          </p:cNvPr>
          <p:cNvSpPr/>
          <p:nvPr userDrawn="1"/>
        </p:nvSpPr>
        <p:spPr>
          <a:xfrm>
            <a:off x="5508843" y="907989"/>
            <a:ext cx="1820239"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20" name="Rectangle 19">
            <a:extLst>
              <a:ext uri="{FF2B5EF4-FFF2-40B4-BE49-F238E27FC236}">
                <a16:creationId xmlns:a16="http://schemas.microsoft.com/office/drawing/2014/main" id="{5AD3DDEC-9E69-491B-895D-B59008186002}"/>
              </a:ext>
            </a:extLst>
          </p:cNvPr>
          <p:cNvSpPr/>
          <p:nvPr userDrawn="1"/>
        </p:nvSpPr>
        <p:spPr>
          <a:xfrm>
            <a:off x="7458" y="0"/>
            <a:ext cx="9136542" cy="3300919"/>
          </a:xfrm>
          <a:prstGeom prst="rect">
            <a:avLst/>
          </a:prstGeom>
          <a:gradFill flip="none" rotWithShape="1">
            <a:gsLst>
              <a:gs pos="38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Tree>
    <p:custDataLst>
      <p:tags r:id="rId1"/>
    </p:custDataLst>
    <p:extLst>
      <p:ext uri="{BB962C8B-B14F-4D97-AF65-F5344CB8AC3E}">
        <p14:creationId xmlns:p14="http://schemas.microsoft.com/office/powerpoint/2010/main" val="4081900504"/>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White 1 Column Acc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0D230-8177-4BC1-8824-9FC78D4C7514}"/>
              </a:ext>
            </a:extLst>
          </p:cNvPr>
          <p:cNvSpPr/>
          <p:nvPr userDrawn="1"/>
        </p:nvSpPr>
        <p:spPr>
          <a:xfrm>
            <a:off x="6093560" y="907987"/>
            <a:ext cx="1527048"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6" name="Rectangle 15">
            <a:extLst>
              <a:ext uri="{FF2B5EF4-FFF2-40B4-BE49-F238E27FC236}">
                <a16:creationId xmlns:a16="http://schemas.microsoft.com/office/drawing/2014/main" id="{A1F3144A-349E-4A6E-873E-07329A3039A2}"/>
              </a:ext>
            </a:extLst>
          </p:cNvPr>
          <p:cNvSpPr/>
          <p:nvPr userDrawn="1"/>
        </p:nvSpPr>
        <p:spPr>
          <a:xfrm>
            <a:off x="0" y="907993"/>
            <a:ext cx="1527048"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7" name="Rectangle 16">
            <a:extLst>
              <a:ext uri="{FF2B5EF4-FFF2-40B4-BE49-F238E27FC236}">
                <a16:creationId xmlns:a16="http://schemas.microsoft.com/office/drawing/2014/main" id="{DFC0E29D-17EF-49F9-B285-B76631D1F934}"/>
              </a:ext>
            </a:extLst>
          </p:cNvPr>
          <p:cNvSpPr/>
          <p:nvPr userDrawn="1"/>
        </p:nvSpPr>
        <p:spPr>
          <a:xfrm>
            <a:off x="1523390" y="907993"/>
            <a:ext cx="1527048"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8" name="Rectangle 17">
            <a:extLst>
              <a:ext uri="{FF2B5EF4-FFF2-40B4-BE49-F238E27FC236}">
                <a16:creationId xmlns:a16="http://schemas.microsoft.com/office/drawing/2014/main" id="{173C74FB-8CF2-4B32-9A8A-AC84F3AE7EAC}"/>
              </a:ext>
            </a:extLst>
          </p:cNvPr>
          <p:cNvSpPr/>
          <p:nvPr userDrawn="1"/>
        </p:nvSpPr>
        <p:spPr>
          <a:xfrm>
            <a:off x="3046780" y="907991"/>
            <a:ext cx="1527048"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9" name="Rectangle 18">
            <a:extLst>
              <a:ext uri="{FF2B5EF4-FFF2-40B4-BE49-F238E27FC236}">
                <a16:creationId xmlns:a16="http://schemas.microsoft.com/office/drawing/2014/main" id="{9246366E-0DD3-4FE7-9B05-DEE62A85B450}"/>
              </a:ext>
            </a:extLst>
          </p:cNvPr>
          <p:cNvSpPr/>
          <p:nvPr userDrawn="1"/>
        </p:nvSpPr>
        <p:spPr>
          <a:xfrm>
            <a:off x="4570170" y="907989"/>
            <a:ext cx="1527048"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1" name="Rectangle 10">
            <a:extLst>
              <a:ext uri="{FF2B5EF4-FFF2-40B4-BE49-F238E27FC236}">
                <a16:creationId xmlns:a16="http://schemas.microsoft.com/office/drawing/2014/main" id="{8CC7207C-C292-0ED1-234C-07DAD24C6422}"/>
              </a:ext>
            </a:extLst>
          </p:cNvPr>
          <p:cNvSpPr/>
          <p:nvPr userDrawn="1"/>
        </p:nvSpPr>
        <p:spPr>
          <a:xfrm>
            <a:off x="7616952" y="907987"/>
            <a:ext cx="1527048" cy="4235508"/>
          </a:xfrm>
          <a:prstGeom prst="rect">
            <a:avLst/>
          </a:prstGeom>
          <a:gradFill flip="none" rotWithShape="1">
            <a:gsLst>
              <a:gs pos="0">
                <a:schemeClr val="bg1">
                  <a:lumMod val="95000"/>
                </a:schemeClr>
              </a:gs>
              <a:gs pos="100000">
                <a:srgbClr val="E6E7E7"/>
              </a:gs>
              <a:gs pos="70000">
                <a:srgbClr val="F3F3F3"/>
              </a:gs>
              <a:gs pos="30000">
                <a:schemeClr val="bg1">
                  <a:alpha val="96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20" name="Rectangle 19">
            <a:extLst>
              <a:ext uri="{FF2B5EF4-FFF2-40B4-BE49-F238E27FC236}">
                <a16:creationId xmlns:a16="http://schemas.microsoft.com/office/drawing/2014/main" id="{5AD3DDEC-9E69-491B-895D-B59008186002}"/>
              </a:ext>
            </a:extLst>
          </p:cNvPr>
          <p:cNvSpPr/>
          <p:nvPr userDrawn="1"/>
        </p:nvSpPr>
        <p:spPr>
          <a:xfrm>
            <a:off x="7458" y="0"/>
            <a:ext cx="9136542" cy="3300919"/>
          </a:xfrm>
          <a:prstGeom prst="rect">
            <a:avLst/>
          </a:prstGeom>
          <a:gradFill flip="none" rotWithShape="1">
            <a:gsLst>
              <a:gs pos="38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dirty="0"/>
          </a:p>
        </p:txBody>
      </p:sp>
    </p:spTree>
    <p:custDataLst>
      <p:tags r:id="rId1"/>
    </p:custDataLst>
    <p:extLst>
      <p:ext uri="{BB962C8B-B14F-4D97-AF65-F5344CB8AC3E}">
        <p14:creationId xmlns:p14="http://schemas.microsoft.com/office/powerpoint/2010/main" val="2396003676"/>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8BB9254-56DE-794F-961D-A24086E6D2BD}"/>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
        <p:nvSpPr>
          <p:cNvPr id="2" name="Title 1">
            <a:extLst>
              <a:ext uri="{FF2B5EF4-FFF2-40B4-BE49-F238E27FC236}">
                <a16:creationId xmlns:a16="http://schemas.microsoft.com/office/drawing/2014/main" id="{2876416F-8C6A-AC4E-A18F-EC32C358A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FF3E-AE10-8E4F-8E81-254EF500B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34718-C46E-7F4E-B569-A1DB7B633504}"/>
              </a:ext>
            </a:extLst>
          </p:cNvPr>
          <p:cNvSpPr>
            <a:spLocks noGrp="1"/>
          </p:cNvSpPr>
          <p:nvPr>
            <p:ph type="dt" sz="half" idx="10"/>
          </p:nvPr>
        </p:nvSpPr>
        <p:spPr/>
        <p:txBody>
          <a:bodyPr/>
          <a:lstStyle/>
          <a:p>
            <a:fld id="{88F5D884-D5B6-4C42-B66C-5ABA98285411}" type="datetime1">
              <a:rPr lang="en-US" smtClean="0"/>
              <a:t>5/16/2022</a:t>
            </a:fld>
            <a:endParaRPr lang="en-US"/>
          </a:p>
        </p:txBody>
      </p:sp>
      <p:sp>
        <p:nvSpPr>
          <p:cNvPr id="5" name="Footer Placeholder 4">
            <a:extLst>
              <a:ext uri="{FF2B5EF4-FFF2-40B4-BE49-F238E27FC236}">
                <a16:creationId xmlns:a16="http://schemas.microsoft.com/office/drawing/2014/main" id="{BE90A55B-9E57-084F-A789-DF2B360B58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493079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437642747"/>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546225"/>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686039"/>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037727"/>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505703"/>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573000"/>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89960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9.xml"/><Relationship Id="rId21" Type="http://schemas.openxmlformats.org/officeDocument/2006/relationships/slideLayout" Target="../slideLayouts/slideLayout114.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63" Type="http://schemas.openxmlformats.org/officeDocument/2006/relationships/slideLayout" Target="../slideLayouts/slideLayout156.xml"/><Relationship Id="rId68" Type="http://schemas.openxmlformats.org/officeDocument/2006/relationships/slideLayout" Target="../slideLayouts/slideLayout161.xml"/><Relationship Id="rId84" Type="http://schemas.openxmlformats.org/officeDocument/2006/relationships/slideLayout" Target="../slideLayouts/slideLayout177.xml"/><Relationship Id="rId89" Type="http://schemas.openxmlformats.org/officeDocument/2006/relationships/slideLayout" Target="../slideLayouts/slideLayout182.xml"/><Relationship Id="rId16" Type="http://schemas.openxmlformats.org/officeDocument/2006/relationships/slideLayout" Target="../slideLayouts/slideLayout109.xml"/><Relationship Id="rId11" Type="http://schemas.openxmlformats.org/officeDocument/2006/relationships/slideLayout" Target="../slideLayouts/slideLayout104.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53" Type="http://schemas.openxmlformats.org/officeDocument/2006/relationships/slideLayout" Target="../slideLayouts/slideLayout146.xml"/><Relationship Id="rId58" Type="http://schemas.openxmlformats.org/officeDocument/2006/relationships/slideLayout" Target="../slideLayouts/slideLayout151.xml"/><Relationship Id="rId74" Type="http://schemas.openxmlformats.org/officeDocument/2006/relationships/slideLayout" Target="../slideLayouts/slideLayout167.xml"/><Relationship Id="rId79" Type="http://schemas.openxmlformats.org/officeDocument/2006/relationships/slideLayout" Target="../slideLayouts/slideLayout172.xml"/><Relationship Id="rId5" Type="http://schemas.openxmlformats.org/officeDocument/2006/relationships/slideLayout" Target="../slideLayouts/slideLayout98.xml"/><Relationship Id="rId90" Type="http://schemas.openxmlformats.org/officeDocument/2006/relationships/theme" Target="../theme/theme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56" Type="http://schemas.openxmlformats.org/officeDocument/2006/relationships/slideLayout" Target="../slideLayouts/slideLayout149.xml"/><Relationship Id="rId64" Type="http://schemas.openxmlformats.org/officeDocument/2006/relationships/slideLayout" Target="../slideLayouts/slideLayout157.xml"/><Relationship Id="rId69" Type="http://schemas.openxmlformats.org/officeDocument/2006/relationships/slideLayout" Target="../slideLayouts/slideLayout162.xml"/><Relationship Id="rId77" Type="http://schemas.openxmlformats.org/officeDocument/2006/relationships/slideLayout" Target="../slideLayouts/slideLayout170.xml"/><Relationship Id="rId8" Type="http://schemas.openxmlformats.org/officeDocument/2006/relationships/slideLayout" Target="../slideLayouts/slideLayout101.xml"/><Relationship Id="rId51" Type="http://schemas.openxmlformats.org/officeDocument/2006/relationships/slideLayout" Target="../slideLayouts/slideLayout144.xml"/><Relationship Id="rId72" Type="http://schemas.openxmlformats.org/officeDocument/2006/relationships/slideLayout" Target="../slideLayouts/slideLayout165.xml"/><Relationship Id="rId80" Type="http://schemas.openxmlformats.org/officeDocument/2006/relationships/slideLayout" Target="../slideLayouts/slideLayout173.xml"/><Relationship Id="rId85" Type="http://schemas.openxmlformats.org/officeDocument/2006/relationships/slideLayout" Target="../slideLayouts/slideLayout178.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59" Type="http://schemas.openxmlformats.org/officeDocument/2006/relationships/slideLayout" Target="../slideLayouts/slideLayout152.xml"/><Relationship Id="rId67" Type="http://schemas.openxmlformats.org/officeDocument/2006/relationships/slideLayout" Target="../slideLayouts/slideLayout160.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54" Type="http://schemas.openxmlformats.org/officeDocument/2006/relationships/slideLayout" Target="../slideLayouts/slideLayout147.xml"/><Relationship Id="rId62" Type="http://schemas.openxmlformats.org/officeDocument/2006/relationships/slideLayout" Target="../slideLayouts/slideLayout155.xml"/><Relationship Id="rId70" Type="http://schemas.openxmlformats.org/officeDocument/2006/relationships/slideLayout" Target="../slideLayouts/slideLayout163.xml"/><Relationship Id="rId75" Type="http://schemas.openxmlformats.org/officeDocument/2006/relationships/slideLayout" Target="../slideLayouts/slideLayout168.xml"/><Relationship Id="rId83" Type="http://schemas.openxmlformats.org/officeDocument/2006/relationships/slideLayout" Target="../slideLayouts/slideLayout176.xml"/><Relationship Id="rId88" Type="http://schemas.openxmlformats.org/officeDocument/2006/relationships/slideLayout" Target="../slideLayouts/slideLayout181.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57" Type="http://schemas.openxmlformats.org/officeDocument/2006/relationships/slideLayout" Target="../slideLayouts/slideLayout150.xml"/><Relationship Id="rId10" Type="http://schemas.openxmlformats.org/officeDocument/2006/relationships/slideLayout" Target="../slideLayouts/slideLayout103.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52" Type="http://schemas.openxmlformats.org/officeDocument/2006/relationships/slideLayout" Target="../slideLayouts/slideLayout145.xml"/><Relationship Id="rId60" Type="http://schemas.openxmlformats.org/officeDocument/2006/relationships/slideLayout" Target="../slideLayouts/slideLayout153.xml"/><Relationship Id="rId65" Type="http://schemas.openxmlformats.org/officeDocument/2006/relationships/slideLayout" Target="../slideLayouts/slideLayout158.xml"/><Relationship Id="rId73" Type="http://schemas.openxmlformats.org/officeDocument/2006/relationships/slideLayout" Target="../slideLayouts/slideLayout166.xml"/><Relationship Id="rId78" Type="http://schemas.openxmlformats.org/officeDocument/2006/relationships/slideLayout" Target="../slideLayouts/slideLayout171.xml"/><Relationship Id="rId81" Type="http://schemas.openxmlformats.org/officeDocument/2006/relationships/slideLayout" Target="../slideLayouts/slideLayout174.xml"/><Relationship Id="rId86" Type="http://schemas.openxmlformats.org/officeDocument/2006/relationships/slideLayout" Target="../slideLayouts/slideLayout179.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9" Type="http://schemas.openxmlformats.org/officeDocument/2006/relationships/slideLayout" Target="../slideLayouts/slideLayout132.xml"/><Relationship Id="rId34" Type="http://schemas.openxmlformats.org/officeDocument/2006/relationships/slideLayout" Target="../slideLayouts/slideLayout127.xml"/><Relationship Id="rId50" Type="http://schemas.openxmlformats.org/officeDocument/2006/relationships/slideLayout" Target="../slideLayouts/slideLayout143.xml"/><Relationship Id="rId55" Type="http://schemas.openxmlformats.org/officeDocument/2006/relationships/slideLayout" Target="../slideLayouts/slideLayout148.xml"/><Relationship Id="rId76" Type="http://schemas.openxmlformats.org/officeDocument/2006/relationships/slideLayout" Target="../slideLayouts/slideLayout169.xml"/><Relationship Id="rId7" Type="http://schemas.openxmlformats.org/officeDocument/2006/relationships/slideLayout" Target="../slideLayouts/slideLayout100.xml"/><Relationship Id="rId71" Type="http://schemas.openxmlformats.org/officeDocument/2006/relationships/slideLayout" Target="../slideLayouts/slideLayout164.xml"/><Relationship Id="rId2" Type="http://schemas.openxmlformats.org/officeDocument/2006/relationships/slideLayout" Target="../slideLayouts/slideLayout95.xml"/><Relationship Id="rId29" Type="http://schemas.openxmlformats.org/officeDocument/2006/relationships/slideLayout" Target="../slideLayouts/slideLayout122.xml"/><Relationship Id="rId24" Type="http://schemas.openxmlformats.org/officeDocument/2006/relationships/slideLayout" Target="../slideLayouts/slideLayout117.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66" Type="http://schemas.openxmlformats.org/officeDocument/2006/relationships/slideLayout" Target="../slideLayouts/slideLayout159.xml"/><Relationship Id="rId87" Type="http://schemas.openxmlformats.org/officeDocument/2006/relationships/slideLayout" Target="../slideLayouts/slideLayout180.xml"/><Relationship Id="rId61" Type="http://schemas.openxmlformats.org/officeDocument/2006/relationships/slideLayout" Target="../slideLayouts/slideLayout154.xml"/><Relationship Id="rId82" Type="http://schemas.openxmlformats.org/officeDocument/2006/relationships/slideLayout" Target="../slideLayouts/slideLayout175.xml"/><Relationship Id="rId1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841" r:id="rId2"/>
    <p:sldLayoutId id="2147483675" r:id="rId3"/>
    <p:sldLayoutId id="2147483709" r:id="rId4"/>
    <p:sldLayoutId id="2147483837" r:id="rId5"/>
    <p:sldLayoutId id="2147483700" r:id="rId6"/>
    <p:sldLayoutId id="2147483710" r:id="rId7"/>
    <p:sldLayoutId id="2147483838" r:id="rId8"/>
    <p:sldLayoutId id="2147483805" r:id="rId9"/>
    <p:sldLayoutId id="2147483806" r:id="rId10"/>
    <p:sldLayoutId id="2147483807" r:id="rId11"/>
    <p:sldLayoutId id="2147483808" r:id="rId12"/>
    <p:sldLayoutId id="2147483809" r:id="rId13"/>
    <p:sldLayoutId id="2147483831" r:id="rId14"/>
    <p:sldLayoutId id="2147483829" r:id="rId15"/>
    <p:sldLayoutId id="2147483832" r:id="rId16"/>
    <p:sldLayoutId id="2147483834" r:id="rId17"/>
    <p:sldLayoutId id="2147483833" r:id="rId18"/>
    <p:sldLayoutId id="2147483703" r:id="rId19"/>
    <p:sldLayoutId id="2147483676" r:id="rId20"/>
    <p:sldLayoutId id="2147483701" r:id="rId21"/>
    <p:sldLayoutId id="2147483810" r:id="rId22"/>
    <p:sldLayoutId id="2147483811" r:id="rId23"/>
    <p:sldLayoutId id="2147483729" r:id="rId24"/>
    <p:sldLayoutId id="2147483812" r:id="rId25"/>
    <p:sldLayoutId id="2147483813" r:id="rId26"/>
    <p:sldLayoutId id="2147483814" r:id="rId27"/>
    <p:sldLayoutId id="2147483827" r:id="rId28"/>
    <p:sldLayoutId id="2147483704" r:id="rId29"/>
    <p:sldLayoutId id="2147483664" r:id="rId30"/>
    <p:sldLayoutId id="2147483702" r:id="rId31"/>
    <p:sldLayoutId id="2147483817" r:id="rId32"/>
    <p:sldLayoutId id="2147483818" r:id="rId33"/>
    <p:sldLayoutId id="2147483678" r:id="rId34"/>
    <p:sldLayoutId id="2147483819" r:id="rId35"/>
    <p:sldLayoutId id="2147483820" r:id="rId36"/>
    <p:sldLayoutId id="2147483828" r:id="rId37"/>
    <p:sldLayoutId id="2147483706" r:id="rId38"/>
    <p:sldLayoutId id="2147483695" r:id="rId39"/>
    <p:sldLayoutId id="2147483696" r:id="rId40"/>
    <p:sldLayoutId id="2147483694" r:id="rId41"/>
    <p:sldLayoutId id="2147483712" r:id="rId42"/>
    <p:sldLayoutId id="2147483674" r:id="rId43"/>
    <p:sldLayoutId id="2147483677" r:id="rId44"/>
    <p:sldLayoutId id="2147483680" r:id="rId45"/>
    <p:sldLayoutId id="2147483734" r:id="rId46"/>
    <p:sldLayoutId id="2147483735" r:id="rId47"/>
    <p:sldLayoutId id="2147483732" r:id="rId48"/>
    <p:sldLayoutId id="2147483733" r:id="rId49"/>
    <p:sldLayoutId id="2147483821" r:id="rId50"/>
    <p:sldLayoutId id="2147483822" r:id="rId51"/>
    <p:sldLayoutId id="2147483825" r:id="rId52"/>
    <p:sldLayoutId id="2147483826" r:id="rId53"/>
    <p:sldLayoutId id="2147483824" r:id="rId54"/>
    <p:sldLayoutId id="2147483823" r:id="rId55"/>
    <p:sldLayoutId id="2147483707" r:id="rId56"/>
    <p:sldLayoutId id="2147483708" r:id="rId57"/>
    <p:sldLayoutId id="2147483686" r:id="rId58"/>
    <p:sldLayoutId id="2147483685" r:id="rId59"/>
    <p:sldLayoutId id="2147483689" r:id="rId60"/>
    <p:sldLayoutId id="2147483690" r:id="rId61"/>
    <p:sldLayoutId id="2147483716" r:id="rId62"/>
    <p:sldLayoutId id="2147483717" r:id="rId63"/>
    <p:sldLayoutId id="2147483718" r:id="rId64"/>
    <p:sldLayoutId id="2147483719" r:id="rId65"/>
    <p:sldLayoutId id="2147483726" r:id="rId66"/>
    <p:sldLayoutId id="2147483691" r:id="rId67"/>
    <p:sldLayoutId id="2147483692" r:id="rId68"/>
    <p:sldLayoutId id="2147483681" r:id="rId69"/>
    <p:sldLayoutId id="2147483731" r:id="rId70"/>
    <p:sldLayoutId id="2147483736" r:id="rId71"/>
    <p:sldLayoutId id="2147483737" r:id="rId72"/>
    <p:sldLayoutId id="2147483722" r:id="rId73"/>
    <p:sldLayoutId id="2147483682" r:id="rId74"/>
    <p:sldLayoutId id="2147483720" r:id="rId75"/>
    <p:sldLayoutId id="2147483723" r:id="rId76"/>
    <p:sldLayoutId id="2147483721" r:id="rId77"/>
    <p:sldLayoutId id="2147483683" r:id="rId78"/>
    <p:sldLayoutId id="2147483693" r:id="rId79"/>
    <p:sldLayoutId id="2147483724" r:id="rId80"/>
    <p:sldLayoutId id="2147483725" r:id="rId81"/>
    <p:sldLayoutId id="2147483684" r:id="rId82"/>
    <p:sldLayoutId id="2147483687" r:id="rId83"/>
    <p:sldLayoutId id="2147483688" r:id="rId84"/>
    <p:sldLayoutId id="2147483697" r:id="rId85"/>
    <p:sldLayoutId id="2147483698" r:id="rId86"/>
    <p:sldLayoutId id="2147483699" r:id="rId87"/>
    <p:sldLayoutId id="2147483727" r:id="rId88"/>
    <p:sldLayoutId id="2147483728" r:id="rId89"/>
    <p:sldLayoutId id="2147483933" r:id="rId90"/>
    <p:sldLayoutId id="2147483938" r:id="rId91"/>
    <p:sldLayoutId id="2147483939" r:id="rId92"/>
    <p:sldLayoutId id="2147483940" r:id="rId93"/>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79285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 id="2147483884" r:id="rId42"/>
    <p:sldLayoutId id="2147483885" r:id="rId43"/>
    <p:sldLayoutId id="2147483886" r:id="rId44"/>
    <p:sldLayoutId id="2147483887" r:id="rId45"/>
    <p:sldLayoutId id="2147483888" r:id="rId46"/>
    <p:sldLayoutId id="2147483889" r:id="rId47"/>
    <p:sldLayoutId id="2147483890" r:id="rId48"/>
    <p:sldLayoutId id="2147483891" r:id="rId49"/>
    <p:sldLayoutId id="2147483892" r:id="rId50"/>
    <p:sldLayoutId id="2147483893" r:id="rId51"/>
    <p:sldLayoutId id="2147483894" r:id="rId52"/>
    <p:sldLayoutId id="2147483895" r:id="rId53"/>
    <p:sldLayoutId id="2147483896" r:id="rId54"/>
    <p:sldLayoutId id="2147483897" r:id="rId55"/>
    <p:sldLayoutId id="2147483898" r:id="rId56"/>
    <p:sldLayoutId id="2147483899" r:id="rId57"/>
    <p:sldLayoutId id="2147483900" r:id="rId58"/>
    <p:sldLayoutId id="2147483901" r:id="rId59"/>
    <p:sldLayoutId id="2147483902" r:id="rId60"/>
    <p:sldLayoutId id="2147483903" r:id="rId61"/>
    <p:sldLayoutId id="2147483904" r:id="rId62"/>
    <p:sldLayoutId id="2147483905" r:id="rId63"/>
    <p:sldLayoutId id="2147483906" r:id="rId64"/>
    <p:sldLayoutId id="2147483907" r:id="rId65"/>
    <p:sldLayoutId id="2147483908" r:id="rId66"/>
    <p:sldLayoutId id="2147483909" r:id="rId67"/>
    <p:sldLayoutId id="2147483910" r:id="rId68"/>
    <p:sldLayoutId id="2147483911" r:id="rId69"/>
    <p:sldLayoutId id="2147483912" r:id="rId70"/>
    <p:sldLayoutId id="2147483913" r:id="rId71"/>
    <p:sldLayoutId id="2147483914" r:id="rId72"/>
    <p:sldLayoutId id="2147483915" r:id="rId73"/>
    <p:sldLayoutId id="2147483916" r:id="rId74"/>
    <p:sldLayoutId id="2147483917" r:id="rId75"/>
    <p:sldLayoutId id="2147483918" r:id="rId76"/>
    <p:sldLayoutId id="2147483919" r:id="rId77"/>
    <p:sldLayoutId id="2147483920" r:id="rId78"/>
    <p:sldLayoutId id="2147483921" r:id="rId79"/>
    <p:sldLayoutId id="2147483922" r:id="rId80"/>
    <p:sldLayoutId id="2147483923" r:id="rId81"/>
    <p:sldLayoutId id="2147483924" r:id="rId82"/>
    <p:sldLayoutId id="2147483925" r:id="rId83"/>
    <p:sldLayoutId id="2147483926" r:id="rId84"/>
    <p:sldLayoutId id="2147483927" r:id="rId85"/>
    <p:sldLayoutId id="2147483928" r:id="rId86"/>
    <p:sldLayoutId id="2147483929" r:id="rId87"/>
    <p:sldLayoutId id="2147483930" r:id="rId88"/>
    <p:sldLayoutId id="2147483931" r:id="rId89"/>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23.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24.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5.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2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26.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27.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28.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29.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30.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31.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8.xml"/><Relationship Id="rId1" Type="http://schemas.openxmlformats.org/officeDocument/2006/relationships/tags" Target="../tags/tag14.xm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3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34.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35.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36.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37.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38.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2.xml"/><Relationship Id="rId1" Type="http://schemas.openxmlformats.org/officeDocument/2006/relationships/tags" Target="../tags/tag39.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3.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1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17.xml"/><Relationship Id="rId5" Type="http://schemas.openxmlformats.org/officeDocument/2006/relationships/chart" Target="../charts/char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18.xml"/><Relationship Id="rId5" Type="http://schemas.openxmlformats.org/officeDocument/2006/relationships/image" Target="../media/image14.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FF4E44-5257-3E4B-8CE7-06F91C7B9F14}"/>
              </a:ext>
            </a:extLst>
          </p:cNvPr>
          <p:cNvSpPr txBox="1">
            <a:spLocks/>
          </p:cNvSpPr>
          <p:nvPr/>
        </p:nvSpPr>
        <p:spPr>
          <a:xfrm>
            <a:off x="380563" y="2985742"/>
            <a:ext cx="4439088" cy="1234912"/>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lnSpc>
                <a:spcPct val="100000"/>
              </a:lnSpc>
              <a:spcAft>
                <a:spcPts val="600"/>
              </a:spcAft>
            </a:pPr>
            <a:r>
              <a:rPr lang="en-US" sz="2600" kern="0" spc="-50" dirty="0"/>
              <a:t>Bullies Beyond the Sandbox:  </a:t>
            </a:r>
            <a:br>
              <a:rPr lang="en-US" sz="3200" kern="0" spc="-50" dirty="0"/>
            </a:br>
            <a:r>
              <a:rPr lang="en-US" sz="2000" kern="0" spc="-50" dirty="0"/>
              <a:t>How to Handle Workplace Negativity</a:t>
            </a:r>
            <a:endParaRPr lang="en-US" sz="3200" kern="0" spc="-50" dirty="0"/>
          </a:p>
        </p:txBody>
      </p:sp>
      <p:sp>
        <p:nvSpPr>
          <p:cNvPr id="4" name="Text Placeholder 2">
            <a:extLst>
              <a:ext uri="{FF2B5EF4-FFF2-40B4-BE49-F238E27FC236}">
                <a16:creationId xmlns:a16="http://schemas.microsoft.com/office/drawing/2014/main" id="{06ADF557-063D-BC2C-3B2A-37EC170BC214}"/>
              </a:ext>
            </a:extLst>
          </p:cNvPr>
          <p:cNvSpPr txBox="1">
            <a:spLocks/>
          </p:cNvSpPr>
          <p:nvPr/>
        </p:nvSpPr>
        <p:spPr>
          <a:xfrm>
            <a:off x="380562" y="3909276"/>
            <a:ext cx="5241767" cy="1131216"/>
          </a:xfrm>
          <a:prstGeom prst="rect">
            <a:avLst/>
          </a:prstGeom>
        </p:spPr>
        <p:txBody>
          <a:bodyPr vert="horz" lIns="0" tIns="0" rIns="0" bIns="0" rtlCol="0" anchor="b" anchorCtr="0">
            <a:noAutofit/>
          </a:bodyPr>
          <a:lstStyle>
            <a:defPPr>
              <a:defRPr lang="en-US"/>
            </a:defPPr>
            <a:lvl1pPr defTabSz="685783">
              <a:lnSpc>
                <a:spcPct val="80000"/>
              </a:lnSpc>
              <a:spcBef>
                <a:spcPct val="0"/>
              </a:spcBef>
              <a:spcAft>
                <a:spcPts val="600"/>
              </a:spcAft>
              <a:buNone/>
              <a:defRPr sz="2800" b="1" spc="-113" baseline="0">
                <a:solidFill>
                  <a:schemeClr val="bg1"/>
                </a:solidFill>
                <a:latin typeface="+mj-lt"/>
                <a:ea typeface="+mj-ea"/>
                <a:cs typeface="+mj-cs"/>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100" b="0" kern="0" spc="0" dirty="0">
                <a:latin typeface="+mn-lt"/>
              </a:rPr>
              <a:t>Presented by: Natalie J. McGill, SHRM-CP (she/her)</a:t>
            </a:r>
          </a:p>
          <a:p>
            <a:pPr>
              <a:lnSpc>
                <a:spcPct val="100000"/>
              </a:lnSpc>
            </a:pPr>
            <a:r>
              <a:rPr lang="en-US" sz="1100" b="0" kern="0" spc="0" dirty="0">
                <a:latin typeface="+mn-lt"/>
              </a:rPr>
              <a:t>Strategic Relations – Associate VP of Client Development</a:t>
            </a:r>
          </a:p>
          <a:p>
            <a:endParaRPr lang="en-US" sz="1600" dirty="0"/>
          </a:p>
        </p:txBody>
      </p:sp>
    </p:spTree>
    <p:custDataLst>
      <p:tags r:id="rId1"/>
    </p:custDataLst>
    <p:extLst>
      <p:ext uri="{BB962C8B-B14F-4D97-AF65-F5344CB8AC3E}">
        <p14:creationId xmlns:p14="http://schemas.microsoft.com/office/powerpoint/2010/main" val="48262655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743667-94A2-5F84-7865-C09FB0D2BF64}"/>
              </a:ext>
            </a:extLst>
          </p:cNvPr>
          <p:cNvPicPr>
            <a:picLocks noChangeAspect="1"/>
          </p:cNvPicPr>
          <p:nvPr/>
        </p:nvPicPr>
        <p:blipFill rotWithShape="1">
          <a:blip r:embed="rId4"/>
          <a:srcRect t="7812" b="42492"/>
          <a:stretch/>
        </p:blipFill>
        <p:spPr>
          <a:xfrm>
            <a:off x="0" y="1"/>
            <a:ext cx="9144000" cy="3029446"/>
          </a:xfrm>
          <a:prstGeom prst="rect">
            <a:avLst/>
          </a:prstGeom>
        </p:spPr>
      </p:pic>
      <p:sp>
        <p:nvSpPr>
          <p:cNvPr id="21" name="Rectangle 20">
            <a:extLst>
              <a:ext uri="{FF2B5EF4-FFF2-40B4-BE49-F238E27FC236}">
                <a16:creationId xmlns:a16="http://schemas.microsoft.com/office/drawing/2014/main" id="{90052D58-548E-DA95-6854-F367CB3C160C}"/>
              </a:ext>
            </a:extLst>
          </p:cNvPr>
          <p:cNvSpPr/>
          <p:nvPr/>
        </p:nvSpPr>
        <p:spPr>
          <a:xfrm>
            <a:off x="-1" y="0"/>
            <a:ext cx="7399872" cy="3026664"/>
          </a:xfrm>
          <a:prstGeom prst="rect">
            <a:avLst/>
          </a:prstGeom>
          <a:gradFill flip="none" rotWithShape="1">
            <a:gsLst>
              <a:gs pos="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itle 11">
            <a:extLst>
              <a:ext uri="{FF2B5EF4-FFF2-40B4-BE49-F238E27FC236}">
                <a16:creationId xmlns:a16="http://schemas.microsoft.com/office/drawing/2014/main" id="{92940F9D-C515-C114-8A54-E5A0C6438025}"/>
              </a:ext>
            </a:extLst>
          </p:cNvPr>
          <p:cNvSpPr>
            <a:spLocks noGrp="1"/>
          </p:cNvSpPr>
          <p:nvPr>
            <p:ph type="title"/>
          </p:nvPr>
        </p:nvSpPr>
        <p:spPr>
          <a:xfrm>
            <a:off x="448731" y="1033618"/>
            <a:ext cx="8223782" cy="369054"/>
          </a:xfrm>
        </p:spPr>
        <p:txBody>
          <a:bodyPr anchor="ctr"/>
          <a:lstStyle/>
          <a:p>
            <a:r>
              <a:rPr lang="en-US" sz="2400" dirty="0">
                <a:solidFill>
                  <a:schemeClr val="bg1"/>
                </a:solidFill>
              </a:rPr>
              <a:t>What is a Bully?</a:t>
            </a:r>
          </a:p>
        </p:txBody>
      </p:sp>
      <p:pic>
        <p:nvPicPr>
          <p:cNvPr id="26" name="Picture 25">
            <a:extLst>
              <a:ext uri="{FF2B5EF4-FFF2-40B4-BE49-F238E27FC236}">
                <a16:creationId xmlns:a16="http://schemas.microsoft.com/office/drawing/2014/main" id="{611E882F-E90C-6145-1AE2-96CE5C61A5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7" name="Content Placeholder 2">
            <a:extLst>
              <a:ext uri="{FF2B5EF4-FFF2-40B4-BE49-F238E27FC236}">
                <a16:creationId xmlns:a16="http://schemas.microsoft.com/office/drawing/2014/main" id="{5E15E8A2-2F7C-B0D0-1365-DB186E549114}"/>
              </a:ext>
            </a:extLst>
          </p:cNvPr>
          <p:cNvSpPr txBox="1">
            <a:spLocks/>
          </p:cNvSpPr>
          <p:nvPr/>
        </p:nvSpPr>
        <p:spPr>
          <a:xfrm>
            <a:off x="448731" y="3344603"/>
            <a:ext cx="8352369" cy="1265731"/>
          </a:xfrm>
          <a:prstGeom prst="rect">
            <a:avLst/>
          </a:prstGeom>
          <a:noFill/>
        </p:spPr>
        <p:txBody>
          <a:bodyPr wrap="square" lIns="34290" tIns="17145" rIns="34290" bIns="17145" rtlCol="0">
            <a:spAutoFit/>
          </a:bodyPr>
          <a:lstStyle>
            <a:defPPr>
              <a:defRPr lang="en-US"/>
            </a:defPPr>
            <a:lvl1pPr marL="409575" indent="-409575" defTabSz="228600">
              <a:spcAft>
                <a:spcPts val="600"/>
              </a:spcAft>
              <a:buClr>
                <a:schemeClr val="accent1"/>
              </a:buClr>
              <a:buSzPct val="150000"/>
              <a:buFont typeface="Arial" panose="020B0604020202020204" pitchFamily="34" charset="0"/>
              <a:buChar char="›"/>
              <a:defRPr sz="12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66700" indent="-266700"/>
            <a:r>
              <a:rPr lang="en-US" sz="1400" dirty="0"/>
              <a:t>For purposes of the law, “abusive conduct” means conduct of an employer or employee in the workplace, with malice, that a reasonable person would find hostile, offensive, and unrelated to an employer’s legitimate business interests. </a:t>
            </a:r>
          </a:p>
          <a:p>
            <a:pPr marL="266700" indent="-266700"/>
            <a:endParaRPr lang="en-US" sz="1400" dirty="0"/>
          </a:p>
          <a:p>
            <a:pPr marL="266700" indent="-266700"/>
            <a:r>
              <a:rPr lang="en-US" sz="1400" dirty="0"/>
              <a:t>A single act typically does not constitute abusive conduct</a:t>
            </a:r>
          </a:p>
        </p:txBody>
      </p:sp>
    </p:spTree>
    <p:custDataLst>
      <p:tags r:id="rId1"/>
    </p:custDataLst>
    <p:extLst>
      <p:ext uri="{BB962C8B-B14F-4D97-AF65-F5344CB8AC3E}">
        <p14:creationId xmlns:p14="http://schemas.microsoft.com/office/powerpoint/2010/main" val="150783519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C50D5680-34F1-98D3-DFAA-BA73B929F7C9}"/>
              </a:ext>
            </a:extLst>
          </p:cNvPr>
          <p:cNvPicPr>
            <a:picLocks noChangeAspect="1"/>
          </p:cNvPicPr>
          <p:nvPr/>
        </p:nvPicPr>
        <p:blipFill>
          <a:blip r:embed="rId4"/>
          <a:srcRect t="16841" b="16841"/>
          <a:stretch/>
        </p:blipFill>
        <p:spPr>
          <a:xfrm>
            <a:off x="0" y="-1"/>
            <a:ext cx="9144000" cy="3411019"/>
          </a:xfrm>
          <a:prstGeom prst="rect">
            <a:avLst/>
          </a:prstGeom>
        </p:spPr>
      </p:pic>
      <p:sp>
        <p:nvSpPr>
          <p:cNvPr id="8" name="Rectangle 7">
            <a:extLst>
              <a:ext uri="{FF2B5EF4-FFF2-40B4-BE49-F238E27FC236}">
                <a16:creationId xmlns:a16="http://schemas.microsoft.com/office/drawing/2014/main" id="{E45F1A6B-4D86-8C6A-C707-F02554B33268}"/>
              </a:ext>
            </a:extLst>
          </p:cNvPr>
          <p:cNvSpPr/>
          <p:nvPr/>
        </p:nvSpPr>
        <p:spPr>
          <a:xfrm>
            <a:off x="0" y="0"/>
            <a:ext cx="5507665" cy="341102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D1C715F-CD0E-20C2-68F4-84463828A7C6}"/>
              </a:ext>
            </a:extLst>
          </p:cNvPr>
          <p:cNvSpPr/>
          <p:nvPr/>
        </p:nvSpPr>
        <p:spPr>
          <a:xfrm>
            <a:off x="0" y="3263900"/>
            <a:ext cx="9144000" cy="187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3" name="Title 2">
            <a:extLst>
              <a:ext uri="{FF2B5EF4-FFF2-40B4-BE49-F238E27FC236}">
                <a16:creationId xmlns:a16="http://schemas.microsoft.com/office/drawing/2014/main" id="{8F87D0E3-549F-804B-A5C0-3745063DB9BE}"/>
              </a:ext>
            </a:extLst>
          </p:cNvPr>
          <p:cNvSpPr>
            <a:spLocks noGrp="1"/>
          </p:cNvSpPr>
          <p:nvPr>
            <p:ph type="title"/>
          </p:nvPr>
        </p:nvSpPr>
        <p:spPr>
          <a:xfrm>
            <a:off x="293732" y="387202"/>
            <a:ext cx="3294064" cy="1084077"/>
          </a:xfrm>
        </p:spPr>
        <p:txBody>
          <a:bodyPr/>
          <a:lstStyle/>
          <a:p>
            <a:r>
              <a:rPr lang="en-US" dirty="0">
                <a:solidFill>
                  <a:schemeClr val="bg1"/>
                </a:solidFill>
              </a:rPr>
              <a:t>Bully vs. Harasser</a:t>
            </a:r>
          </a:p>
        </p:txBody>
      </p:sp>
      <p:sp>
        <p:nvSpPr>
          <p:cNvPr id="14" name="Shape 2558">
            <a:extLst>
              <a:ext uri="{FF2B5EF4-FFF2-40B4-BE49-F238E27FC236}">
                <a16:creationId xmlns:a16="http://schemas.microsoft.com/office/drawing/2014/main" id="{BA023454-2380-1C2B-6EE1-5E3FC3396AB4}"/>
              </a:ext>
            </a:extLst>
          </p:cNvPr>
          <p:cNvSpPr/>
          <p:nvPr/>
        </p:nvSpPr>
        <p:spPr>
          <a:xfrm>
            <a:off x="430892" y="3798220"/>
            <a:ext cx="656701" cy="6567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8" name="TextBox 17">
            <a:extLst>
              <a:ext uri="{FF2B5EF4-FFF2-40B4-BE49-F238E27FC236}">
                <a16:creationId xmlns:a16="http://schemas.microsoft.com/office/drawing/2014/main" id="{0D9F6832-CAC6-E8A3-216A-5C8C32DB1E07}"/>
              </a:ext>
            </a:extLst>
          </p:cNvPr>
          <p:cNvSpPr txBox="1"/>
          <p:nvPr/>
        </p:nvSpPr>
        <p:spPr>
          <a:xfrm>
            <a:off x="1244600" y="3520792"/>
            <a:ext cx="7468508" cy="1481175"/>
          </a:xfrm>
          <a:prstGeom prst="rect">
            <a:avLst/>
          </a:prstGeom>
          <a:noFill/>
        </p:spPr>
        <p:txBody>
          <a:bodyPr wrap="square" lIns="34290" tIns="17145" rIns="34290" bIns="17145" rtlCol="0">
            <a:spAutoFit/>
          </a:bodyPr>
          <a:lstStyle>
            <a:defPPr>
              <a:defRPr lang="en-US"/>
            </a:defPPr>
            <a:lvl1pPr marL="409575" indent="-409575" defTabSz="228600">
              <a:lnSpc>
                <a:spcPct val="150000"/>
              </a:lnSpc>
              <a:spcAft>
                <a:spcPts val="600"/>
              </a:spcAft>
              <a:buClr>
                <a:schemeClr val="accent1"/>
              </a:buClr>
              <a:buSzPct val="150000"/>
              <a:buFont typeface="Arial" panose="020B0604020202020204" pitchFamily="34" charset="0"/>
              <a:buChar char="›"/>
              <a:defRPr sz="14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66700" indent="-266700">
              <a:lnSpc>
                <a:spcPct val="100000"/>
              </a:lnSpc>
            </a:pPr>
            <a:r>
              <a:rPr lang="en-US" dirty="0">
                <a:solidFill>
                  <a:schemeClr val="bg1"/>
                </a:solidFill>
              </a:rPr>
              <a:t>Harassment is unwelcome conduct that is based on a protected class. Harassment becomes unlawful where 1) enduring the offensive conduct becomes a condition of continued employment, or 2) the conduct is severe or pervasive enough to create a work environment that a reasonable person would consider intimidating, hostile, or abusive. </a:t>
            </a:r>
          </a:p>
          <a:p>
            <a:pPr marL="266700" indent="-266700">
              <a:lnSpc>
                <a:spcPct val="100000"/>
              </a:lnSpc>
            </a:pPr>
            <a:r>
              <a:rPr lang="en-US" dirty="0">
                <a:solidFill>
                  <a:schemeClr val="bg1"/>
                </a:solidFill>
              </a:rPr>
              <a:t>Harassment can occur with just a single act</a:t>
            </a:r>
          </a:p>
          <a:p>
            <a:pPr>
              <a:lnSpc>
                <a:spcPct val="100000"/>
              </a:lnSpc>
            </a:pPr>
            <a:endParaRPr lang="en-US" dirty="0">
              <a:solidFill>
                <a:schemeClr val="bg1"/>
              </a:solidFill>
            </a:endParaRPr>
          </a:p>
        </p:txBody>
      </p:sp>
    </p:spTree>
    <p:custDataLst>
      <p:tags r:id="rId1"/>
    </p:custDataLst>
    <p:extLst>
      <p:ext uri="{BB962C8B-B14F-4D97-AF65-F5344CB8AC3E}">
        <p14:creationId xmlns:p14="http://schemas.microsoft.com/office/powerpoint/2010/main" val="124759485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C50D5680-34F1-98D3-DFAA-BA73B929F7C9}"/>
              </a:ext>
            </a:extLst>
          </p:cNvPr>
          <p:cNvPicPr>
            <a:picLocks noChangeAspect="1"/>
          </p:cNvPicPr>
          <p:nvPr/>
        </p:nvPicPr>
        <p:blipFill rotWithShape="1">
          <a:blip r:embed="rId4"/>
          <a:srcRect l="1505" t="21388" b="12277"/>
          <a:stretch/>
        </p:blipFill>
        <p:spPr>
          <a:xfrm>
            <a:off x="0" y="17128"/>
            <a:ext cx="9144000" cy="3463132"/>
          </a:xfrm>
          <a:prstGeom prst="rect">
            <a:avLst/>
          </a:prstGeom>
        </p:spPr>
      </p:pic>
      <p:sp>
        <p:nvSpPr>
          <p:cNvPr id="10" name="Rectangle 9">
            <a:extLst>
              <a:ext uri="{FF2B5EF4-FFF2-40B4-BE49-F238E27FC236}">
                <a16:creationId xmlns:a16="http://schemas.microsoft.com/office/drawing/2014/main" id="{F4C09ED5-3655-C2BB-B534-C65D8AC22652}"/>
              </a:ext>
            </a:extLst>
          </p:cNvPr>
          <p:cNvSpPr/>
          <p:nvPr/>
        </p:nvSpPr>
        <p:spPr>
          <a:xfrm>
            <a:off x="0" y="3263900"/>
            <a:ext cx="9144000" cy="187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8" name="Rectangle 7">
            <a:extLst>
              <a:ext uri="{FF2B5EF4-FFF2-40B4-BE49-F238E27FC236}">
                <a16:creationId xmlns:a16="http://schemas.microsoft.com/office/drawing/2014/main" id="{E45F1A6B-4D86-8C6A-C707-F02554B33268}"/>
              </a:ext>
            </a:extLst>
          </p:cNvPr>
          <p:cNvSpPr/>
          <p:nvPr/>
        </p:nvSpPr>
        <p:spPr>
          <a:xfrm>
            <a:off x="0" y="0"/>
            <a:ext cx="5507665" cy="326390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14B26C05-7121-A540-AC94-62D0679775EA}"/>
              </a:ext>
            </a:extLst>
          </p:cNvPr>
          <p:cNvSpPr>
            <a:spLocks noGrp="1"/>
          </p:cNvSpPr>
          <p:nvPr>
            <p:ph type="body" sz="quarter" idx="12"/>
          </p:nvPr>
        </p:nvSpPr>
        <p:spPr>
          <a:xfrm>
            <a:off x="1244600" y="3899820"/>
            <a:ext cx="2857500" cy="653256"/>
          </a:xfrm>
          <a:noFill/>
        </p:spPr>
        <p:txBody>
          <a:bodyPr wrap="square" lIns="34290" tIns="17145" rIns="34290" bIns="17145" rtlCol="0">
            <a:spAutoFit/>
          </a:bodyPr>
          <a:lstStyle/>
          <a:p>
            <a:pPr marL="266700" indent="-266700" defTabSz="228600">
              <a:spcAft>
                <a:spcPts val="600"/>
              </a:spcAft>
              <a:buClr>
                <a:schemeClr val="accent1"/>
              </a:buClr>
              <a:buSzPct val="150000"/>
              <a:buFont typeface="Arial" panose="020B0604020202020204" pitchFamily="34" charset="0"/>
              <a:buChar char="›"/>
            </a:pPr>
            <a:r>
              <a:rPr lang="en-US" sz="1600" dirty="0">
                <a:solidFill>
                  <a:schemeClr val="bg1"/>
                </a:solidFill>
                <a:ea typeface="Open Sans Light" panose="020B0306030504020204" pitchFamily="34" charset="0"/>
              </a:rPr>
              <a:t>Harsh Standards</a:t>
            </a:r>
          </a:p>
          <a:p>
            <a:pPr marL="266700" indent="-266700" defTabSz="228600">
              <a:spcAft>
                <a:spcPts val="600"/>
              </a:spcAft>
              <a:buClr>
                <a:schemeClr val="accent1"/>
              </a:buClr>
              <a:buSzPct val="150000"/>
              <a:buFont typeface="Arial" panose="020B0604020202020204" pitchFamily="34" charset="0"/>
              <a:buChar char="›"/>
            </a:pPr>
            <a:r>
              <a:rPr lang="en-US" sz="1600" dirty="0">
                <a:solidFill>
                  <a:schemeClr val="bg1"/>
                </a:solidFill>
                <a:ea typeface="Open Sans Light" panose="020B0306030504020204" pitchFamily="34" charset="0"/>
              </a:rPr>
              <a:t>Difficult Goals</a:t>
            </a:r>
          </a:p>
        </p:txBody>
      </p:sp>
      <p:sp>
        <p:nvSpPr>
          <p:cNvPr id="3" name="Title 2">
            <a:extLst>
              <a:ext uri="{FF2B5EF4-FFF2-40B4-BE49-F238E27FC236}">
                <a16:creationId xmlns:a16="http://schemas.microsoft.com/office/drawing/2014/main" id="{8F87D0E3-549F-804B-A5C0-3745063DB9BE}"/>
              </a:ext>
            </a:extLst>
          </p:cNvPr>
          <p:cNvSpPr>
            <a:spLocks noGrp="1"/>
          </p:cNvSpPr>
          <p:nvPr>
            <p:ph type="title"/>
          </p:nvPr>
        </p:nvSpPr>
        <p:spPr>
          <a:xfrm>
            <a:off x="430892" y="387202"/>
            <a:ext cx="4362088" cy="1084077"/>
          </a:xfrm>
        </p:spPr>
        <p:txBody>
          <a:bodyPr/>
          <a:lstStyle/>
          <a:p>
            <a:r>
              <a:rPr lang="en-US" dirty="0">
                <a:solidFill>
                  <a:schemeClr val="bg1"/>
                </a:solidFill>
              </a:rPr>
              <a:t>Aggressive Management</a:t>
            </a:r>
          </a:p>
        </p:txBody>
      </p:sp>
      <p:sp>
        <p:nvSpPr>
          <p:cNvPr id="12" name="Content Placeholder 3">
            <a:extLst>
              <a:ext uri="{FF2B5EF4-FFF2-40B4-BE49-F238E27FC236}">
                <a16:creationId xmlns:a16="http://schemas.microsoft.com/office/drawing/2014/main" id="{22701FA7-02A4-D54B-44E2-312CB2B33D8D}"/>
              </a:ext>
            </a:extLst>
          </p:cNvPr>
          <p:cNvSpPr txBox="1">
            <a:spLocks/>
          </p:cNvSpPr>
          <p:nvPr/>
        </p:nvSpPr>
        <p:spPr>
          <a:xfrm>
            <a:off x="3262745" y="3899820"/>
            <a:ext cx="5589155" cy="653256"/>
          </a:xfrm>
          <a:prstGeom prst="rect">
            <a:avLst/>
          </a:prstGeom>
          <a:noFill/>
        </p:spPr>
        <p:txBody>
          <a:bodyPr vert="horz" wrap="square" lIns="34290" tIns="17145" rIns="34290" bIns="17145" rtlCol="0">
            <a:spAutoFit/>
          </a:bodyPr>
          <a:lstStyle>
            <a:lvl1pPr marL="266700" indent="-266700" defTabSz="228600">
              <a:spcBef>
                <a:spcPct val="20000"/>
              </a:spcBef>
              <a:spcAft>
                <a:spcPts val="600"/>
              </a:spcAft>
              <a:buClr>
                <a:schemeClr val="accent1"/>
              </a:buClr>
              <a:buSzPct val="150000"/>
              <a:buFont typeface="Arial" panose="020B0604020202020204" pitchFamily="34" charset="0"/>
              <a:buChar char="›"/>
              <a:defRPr sz="1400" b="0" i="0">
                <a:solidFill>
                  <a:schemeClr val="bg1"/>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1600" dirty="0"/>
              <a:t>Making Public the Performance Metrics of the Individual</a:t>
            </a:r>
          </a:p>
          <a:p>
            <a:r>
              <a:rPr lang="en-US" sz="1600" dirty="0"/>
              <a:t>Disagreement that Leads to an Agreement</a:t>
            </a:r>
          </a:p>
        </p:txBody>
      </p:sp>
      <p:sp>
        <p:nvSpPr>
          <p:cNvPr id="11" name="Shape 2558">
            <a:extLst>
              <a:ext uri="{FF2B5EF4-FFF2-40B4-BE49-F238E27FC236}">
                <a16:creationId xmlns:a16="http://schemas.microsoft.com/office/drawing/2014/main" id="{1CFD123F-24E2-C08E-F0F9-78D87C128B9F}"/>
              </a:ext>
            </a:extLst>
          </p:cNvPr>
          <p:cNvSpPr/>
          <p:nvPr/>
        </p:nvSpPr>
        <p:spPr>
          <a:xfrm>
            <a:off x="430892" y="3798220"/>
            <a:ext cx="656701" cy="6567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Tree>
    <p:custDataLst>
      <p:tags r:id="rId1"/>
    </p:custDataLst>
    <p:extLst>
      <p:ext uri="{BB962C8B-B14F-4D97-AF65-F5344CB8AC3E}">
        <p14:creationId xmlns:p14="http://schemas.microsoft.com/office/powerpoint/2010/main" val="82598024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4B26C05-7121-A540-AC94-62D0679775EA}"/>
              </a:ext>
            </a:extLst>
          </p:cNvPr>
          <p:cNvSpPr>
            <a:spLocks noGrp="1"/>
          </p:cNvSpPr>
          <p:nvPr>
            <p:ph type="body" sz="quarter" idx="12"/>
          </p:nvPr>
        </p:nvSpPr>
        <p:spPr>
          <a:xfrm>
            <a:off x="1807526" y="3329454"/>
            <a:ext cx="6921992" cy="1787797"/>
          </a:xfrm>
          <a:noFill/>
        </p:spPr>
        <p:txBody>
          <a:bodyPr vert="horz" wrap="square" lIns="34290" tIns="17145" rIns="34290" bIns="17145" numCol="2" rtlCol="0">
            <a:spAutoFit/>
          </a:bodyPr>
          <a:lstStyle/>
          <a:p>
            <a:pPr marL="409575" indent="-409575" defTabSz="228600">
              <a:spcAft>
                <a:spcPts val="600"/>
              </a:spcAft>
              <a:buClr>
                <a:schemeClr val="accent1"/>
              </a:buClr>
              <a:buSzPct val="150000"/>
              <a:buFont typeface="Arial" panose="020B0604020202020204" pitchFamily="34" charset="0"/>
              <a:buChar char="›"/>
            </a:pPr>
            <a:r>
              <a:rPr lang="en-US" sz="1600" dirty="0">
                <a:solidFill>
                  <a:schemeClr val="tx1">
                    <a:lumMod val="50000"/>
                    <a:lumOff val="50000"/>
                  </a:schemeClr>
                </a:solidFill>
                <a:ea typeface="Open Sans Light" panose="020B0306030504020204" pitchFamily="34" charset="0"/>
              </a:rPr>
              <a:t>The Prankster</a:t>
            </a:r>
          </a:p>
          <a:p>
            <a:pPr marL="409575" indent="-409575" defTabSz="228600">
              <a:spcAft>
                <a:spcPts val="600"/>
              </a:spcAft>
              <a:buClr>
                <a:schemeClr val="accent1"/>
              </a:buClr>
              <a:buSzPct val="150000"/>
              <a:buFont typeface="Arial" panose="020B0604020202020204" pitchFamily="34" charset="0"/>
              <a:buChar char="›"/>
            </a:pPr>
            <a:r>
              <a:rPr lang="en-US" sz="1600" dirty="0">
                <a:solidFill>
                  <a:schemeClr val="tx1">
                    <a:lumMod val="50000"/>
                    <a:lumOff val="50000"/>
                  </a:schemeClr>
                </a:solidFill>
                <a:ea typeface="Open Sans Light" panose="020B0306030504020204" pitchFamily="34" charset="0"/>
              </a:rPr>
              <a:t>The Banshee / Loud Voice</a:t>
            </a:r>
          </a:p>
          <a:p>
            <a:pPr marL="409575" indent="-409575" defTabSz="228600">
              <a:spcAft>
                <a:spcPts val="600"/>
              </a:spcAft>
              <a:buClr>
                <a:schemeClr val="accent1"/>
              </a:buClr>
              <a:buSzPct val="150000"/>
              <a:buFont typeface="Arial" panose="020B0604020202020204" pitchFamily="34" charset="0"/>
              <a:buChar char="›"/>
            </a:pPr>
            <a:r>
              <a:rPr lang="en-US" sz="1600" dirty="0">
                <a:solidFill>
                  <a:schemeClr val="tx1">
                    <a:lumMod val="50000"/>
                    <a:lumOff val="50000"/>
                  </a:schemeClr>
                </a:solidFill>
                <a:ea typeface="Open Sans Light" panose="020B0306030504020204" pitchFamily="34" charset="0"/>
              </a:rPr>
              <a:t>The Critic</a:t>
            </a:r>
          </a:p>
          <a:p>
            <a:pPr marL="409575" indent="-409575" defTabSz="228600">
              <a:spcAft>
                <a:spcPts val="600"/>
              </a:spcAft>
              <a:buClr>
                <a:schemeClr val="accent1"/>
              </a:buClr>
              <a:buSzPct val="150000"/>
              <a:buFont typeface="Arial" panose="020B0604020202020204" pitchFamily="34" charset="0"/>
              <a:buChar char="›"/>
            </a:pPr>
            <a:endParaRPr lang="en-US" sz="1600" dirty="0">
              <a:solidFill>
                <a:schemeClr val="tx1">
                  <a:lumMod val="50000"/>
                  <a:lumOff val="50000"/>
                </a:schemeClr>
              </a:solidFill>
              <a:ea typeface="Open Sans Light" panose="020B0306030504020204" pitchFamily="34" charset="0"/>
            </a:endParaRPr>
          </a:p>
          <a:p>
            <a:pPr marL="409575" indent="-409575" defTabSz="228600">
              <a:spcAft>
                <a:spcPts val="600"/>
              </a:spcAft>
              <a:buClr>
                <a:schemeClr val="accent1"/>
              </a:buClr>
              <a:buSzPct val="150000"/>
              <a:buFont typeface="Arial" panose="020B0604020202020204" pitchFamily="34" charset="0"/>
              <a:buChar char="›"/>
            </a:pPr>
            <a:endParaRPr lang="en-US" sz="1600" dirty="0">
              <a:solidFill>
                <a:schemeClr val="tx1">
                  <a:lumMod val="50000"/>
                  <a:lumOff val="50000"/>
                </a:schemeClr>
              </a:solidFill>
              <a:ea typeface="Open Sans Light" panose="020B0306030504020204" pitchFamily="34" charset="0"/>
            </a:endParaRPr>
          </a:p>
          <a:p>
            <a:pPr marL="409575" indent="-409575" defTabSz="228600">
              <a:spcAft>
                <a:spcPts val="600"/>
              </a:spcAft>
              <a:buClr>
                <a:schemeClr val="accent1"/>
              </a:buClr>
              <a:buSzPct val="150000"/>
              <a:buFont typeface="Arial" panose="020B0604020202020204" pitchFamily="34" charset="0"/>
              <a:buChar char="›"/>
            </a:pPr>
            <a:r>
              <a:rPr lang="en-US" sz="1600" dirty="0">
                <a:solidFill>
                  <a:schemeClr val="tx1">
                    <a:lumMod val="50000"/>
                    <a:lumOff val="50000"/>
                  </a:schemeClr>
                </a:solidFill>
                <a:ea typeface="Open Sans Light" panose="020B0306030504020204" pitchFamily="34" charset="0"/>
              </a:rPr>
              <a:t>The Bridge Troll</a:t>
            </a:r>
          </a:p>
          <a:p>
            <a:pPr marL="409575" indent="-409575" defTabSz="228600">
              <a:spcAft>
                <a:spcPts val="600"/>
              </a:spcAft>
              <a:buClr>
                <a:schemeClr val="accent1"/>
              </a:buClr>
              <a:buSzPct val="150000"/>
              <a:buFont typeface="Arial" panose="020B0604020202020204" pitchFamily="34" charset="0"/>
              <a:buChar char="›"/>
            </a:pPr>
            <a:r>
              <a:rPr lang="en-US" sz="1600" dirty="0">
                <a:solidFill>
                  <a:schemeClr val="tx1">
                    <a:lumMod val="50000"/>
                    <a:lumOff val="50000"/>
                  </a:schemeClr>
                </a:solidFill>
                <a:ea typeface="Open Sans Light" panose="020B0306030504020204" pitchFamily="34" charset="0"/>
              </a:rPr>
              <a:t>The Saboteur</a:t>
            </a:r>
          </a:p>
          <a:p>
            <a:pPr defTabSz="228600">
              <a:spcAft>
                <a:spcPts val="600"/>
              </a:spcAft>
              <a:buClr>
                <a:schemeClr val="accent1"/>
              </a:buClr>
              <a:buSzPct val="150000"/>
            </a:pPr>
            <a:endParaRPr lang="en-US" sz="1400" dirty="0">
              <a:solidFill>
                <a:schemeClr val="tx1">
                  <a:lumMod val="50000"/>
                  <a:lumOff val="50000"/>
                </a:schemeClr>
              </a:solidFill>
              <a:ea typeface="Open Sans Light" panose="020B0306030504020204" pitchFamily="34" charset="0"/>
            </a:endParaRPr>
          </a:p>
          <a:p>
            <a:pPr marL="409575" indent="-409575" defTabSz="228600">
              <a:spcAft>
                <a:spcPts val="600"/>
              </a:spcAft>
              <a:buClr>
                <a:schemeClr val="accent1"/>
              </a:buClr>
              <a:buSzPct val="150000"/>
              <a:buFont typeface="Arial" panose="020B0604020202020204" pitchFamily="34" charset="0"/>
              <a:buChar char="›"/>
            </a:pPr>
            <a:endParaRPr lang="en-US" sz="1400" dirty="0">
              <a:solidFill>
                <a:schemeClr val="tx1">
                  <a:lumMod val="50000"/>
                  <a:lumOff val="50000"/>
                </a:schemeClr>
              </a:solidFill>
              <a:ea typeface="Open Sans Light" panose="020B0306030504020204" pitchFamily="34" charset="0"/>
            </a:endParaRPr>
          </a:p>
        </p:txBody>
      </p:sp>
      <p:pic>
        <p:nvPicPr>
          <p:cNvPr id="36" name="Picture 35">
            <a:extLst>
              <a:ext uri="{FF2B5EF4-FFF2-40B4-BE49-F238E27FC236}">
                <a16:creationId xmlns:a16="http://schemas.microsoft.com/office/drawing/2014/main" id="{0E0CF5AA-04CC-371D-8FC8-378FBC6A5327}"/>
              </a:ext>
            </a:extLst>
          </p:cNvPr>
          <p:cNvPicPr>
            <a:picLocks noChangeAspect="1"/>
          </p:cNvPicPr>
          <p:nvPr/>
        </p:nvPicPr>
        <p:blipFill>
          <a:blip r:embed="rId5"/>
          <a:srcRect t="25152" b="25152"/>
          <a:stretch/>
        </p:blipFill>
        <p:spPr>
          <a:xfrm flipH="1">
            <a:off x="0" y="1"/>
            <a:ext cx="9144000" cy="3029446"/>
          </a:xfrm>
          <a:prstGeom prst="rect">
            <a:avLst/>
          </a:prstGeom>
        </p:spPr>
      </p:pic>
      <p:sp>
        <p:nvSpPr>
          <p:cNvPr id="37" name="Rectangle 36">
            <a:extLst>
              <a:ext uri="{FF2B5EF4-FFF2-40B4-BE49-F238E27FC236}">
                <a16:creationId xmlns:a16="http://schemas.microsoft.com/office/drawing/2014/main" id="{4FC0F3C4-5E32-A278-9DB1-D0DA3A63FBDA}"/>
              </a:ext>
            </a:extLst>
          </p:cNvPr>
          <p:cNvSpPr/>
          <p:nvPr/>
        </p:nvSpPr>
        <p:spPr>
          <a:xfrm>
            <a:off x="-1" y="0"/>
            <a:ext cx="7254006" cy="3026664"/>
          </a:xfrm>
          <a:prstGeom prst="rect">
            <a:avLst/>
          </a:prstGeom>
          <a:gradFill flip="none" rotWithShape="1">
            <a:gsLst>
              <a:gs pos="30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11">
            <a:extLst>
              <a:ext uri="{FF2B5EF4-FFF2-40B4-BE49-F238E27FC236}">
                <a16:creationId xmlns:a16="http://schemas.microsoft.com/office/drawing/2014/main" id="{EF18A47C-E020-DA4E-2E53-67A457AA6589}"/>
              </a:ext>
            </a:extLst>
          </p:cNvPr>
          <p:cNvSpPr txBox="1">
            <a:spLocks/>
          </p:cNvSpPr>
          <p:nvPr/>
        </p:nvSpPr>
        <p:spPr>
          <a:xfrm>
            <a:off x="448731" y="1352934"/>
            <a:ext cx="3905555" cy="369054"/>
          </a:xfrm>
          <a:prstGeom prst="rect">
            <a:avLst/>
          </a:prstGeom>
        </p:spPr>
        <p:txBody>
          <a:bodyPr anchor="ct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pPr>
              <a:lnSpc>
                <a:spcPts val="4200"/>
              </a:lnSpc>
            </a:pPr>
            <a:r>
              <a:rPr lang="en-US" sz="2800" dirty="0">
                <a:solidFill>
                  <a:schemeClr val="accent3">
                    <a:lumMod val="20000"/>
                    <a:lumOff val="80000"/>
                  </a:schemeClr>
                </a:solidFill>
              </a:rPr>
              <a:t>Types of bullies </a:t>
            </a:r>
            <a:br>
              <a:rPr lang="en-US" dirty="0">
                <a:solidFill>
                  <a:schemeClr val="bg1"/>
                </a:solidFill>
              </a:rPr>
            </a:br>
            <a:r>
              <a:rPr lang="en-US" dirty="0">
                <a:solidFill>
                  <a:schemeClr val="bg1"/>
                </a:solidFill>
              </a:rPr>
              <a:t>Categories of Behaviors</a:t>
            </a:r>
          </a:p>
        </p:txBody>
      </p:sp>
      <p:pic>
        <p:nvPicPr>
          <p:cNvPr id="40" name="Picture 39">
            <a:extLst>
              <a:ext uri="{FF2B5EF4-FFF2-40B4-BE49-F238E27FC236}">
                <a16:creationId xmlns:a16="http://schemas.microsoft.com/office/drawing/2014/main" id="{1F6D4554-E063-AFC9-345E-72F03B615C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cxnSp>
        <p:nvCxnSpPr>
          <p:cNvPr id="44" name="Straight Connector 43">
            <a:extLst>
              <a:ext uri="{FF2B5EF4-FFF2-40B4-BE49-F238E27FC236}">
                <a16:creationId xmlns:a16="http://schemas.microsoft.com/office/drawing/2014/main" id="{F43E98DF-8BAE-C1AC-B14E-B34099FCE8AF}"/>
              </a:ext>
            </a:extLst>
          </p:cNvPr>
          <p:cNvCxnSpPr>
            <a:cxnSpLocks/>
          </p:cNvCxnSpPr>
          <p:nvPr/>
        </p:nvCxnSpPr>
        <p:spPr>
          <a:xfrm>
            <a:off x="550125" y="1602021"/>
            <a:ext cx="3447200" cy="0"/>
          </a:xfrm>
          <a:prstGeom prst="line">
            <a:avLst/>
          </a:prstGeom>
          <a:ln w="12700">
            <a:solidFill>
              <a:schemeClr val="accent3">
                <a:lumMod val="20000"/>
                <a:lumOff val="80000"/>
              </a:schemeClr>
            </a:solidFill>
          </a:ln>
        </p:spPr>
        <p:style>
          <a:lnRef idx="1">
            <a:schemeClr val="accent4"/>
          </a:lnRef>
          <a:fillRef idx="0">
            <a:schemeClr val="accent4"/>
          </a:fillRef>
          <a:effectRef idx="0">
            <a:schemeClr val="accent4"/>
          </a:effectRef>
          <a:fontRef idx="minor">
            <a:schemeClr val="tx1"/>
          </a:fontRef>
        </p:style>
      </p:cxnSp>
      <p:grpSp>
        <p:nvGrpSpPr>
          <p:cNvPr id="46" name="Group 45">
            <a:extLst>
              <a:ext uri="{FF2B5EF4-FFF2-40B4-BE49-F238E27FC236}">
                <a16:creationId xmlns:a16="http://schemas.microsoft.com/office/drawing/2014/main" id="{33C155AE-2011-FF36-3EE4-E84EE2E832B1}"/>
              </a:ext>
            </a:extLst>
          </p:cNvPr>
          <p:cNvGrpSpPr/>
          <p:nvPr/>
        </p:nvGrpSpPr>
        <p:grpSpPr>
          <a:xfrm>
            <a:off x="414482" y="3418881"/>
            <a:ext cx="1117138" cy="1128516"/>
            <a:chOff x="-2466975" y="1526558"/>
            <a:chExt cx="1987953" cy="2008199"/>
          </a:xfrm>
          <a:solidFill>
            <a:schemeClr val="accent3"/>
          </a:solidFill>
        </p:grpSpPr>
        <p:sp>
          <p:nvSpPr>
            <p:cNvPr id="47" name="Shape 2616">
              <a:extLst>
                <a:ext uri="{FF2B5EF4-FFF2-40B4-BE49-F238E27FC236}">
                  <a16:creationId xmlns:a16="http://schemas.microsoft.com/office/drawing/2014/main" id="{743E2321-4737-02A1-17F9-5F964B7C1D61}"/>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grp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8" name="Oval 47">
              <a:extLst>
                <a:ext uri="{FF2B5EF4-FFF2-40B4-BE49-F238E27FC236}">
                  <a16:creationId xmlns:a16="http://schemas.microsoft.com/office/drawing/2014/main" id="{B2419AB7-1C66-9D30-A8F4-66A5D70BB817}"/>
                </a:ext>
              </a:extLst>
            </p:cNvPr>
            <p:cNvSpPr/>
            <p:nvPr/>
          </p:nvSpPr>
          <p:spPr>
            <a:xfrm>
              <a:off x="-1657858" y="2355920"/>
              <a:ext cx="1178836" cy="11788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49" name="Shape 2558">
              <a:extLst>
                <a:ext uri="{FF2B5EF4-FFF2-40B4-BE49-F238E27FC236}">
                  <a16:creationId xmlns:a16="http://schemas.microsoft.com/office/drawing/2014/main" id="{FC8D91DC-7F6A-C6A9-7F8F-B28D1A9C11D1}"/>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accent3"/>
            </a:solidFill>
            <a:ln w="12700">
              <a:solidFill>
                <a:schemeClr val="accent3"/>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2"/>
    </p:custDataLst>
    <p:extLst>
      <p:ext uri="{BB962C8B-B14F-4D97-AF65-F5344CB8AC3E}">
        <p14:creationId xmlns:p14="http://schemas.microsoft.com/office/powerpoint/2010/main" val="3212498684"/>
      </p:ext>
    </p:extLst>
  </p:cSld>
  <p:clrMapOvr>
    <a:overrideClrMapping bg1="lt1" tx1="dk1" bg2="lt2" tx2="dk2" accent1="accent1" accent2="accent2" accent3="accent3" accent4="accent4" accent5="accent5" accent6="accent6" hlink="hlink" folHlink="folHlink"/>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4C1AF70-CC60-A130-FFE1-37A6C9591D0B}"/>
              </a:ext>
            </a:extLst>
          </p:cNvPr>
          <p:cNvPicPr>
            <a:picLocks noChangeAspect="1" noChangeArrowheads="1"/>
          </p:cNvPicPr>
          <p:nvPr/>
        </p:nvPicPr>
        <p:blipFill rotWithShape="1">
          <a:blip r:embed="rId4"/>
          <a:srcRect l="13418" r="7986"/>
          <a:stretch/>
        </p:blipFill>
        <p:spPr bwMode="auto">
          <a:xfrm>
            <a:off x="3080084" y="0"/>
            <a:ext cx="606391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4B26C05-7121-A540-AC94-62D0679775EA}"/>
              </a:ext>
            </a:extLst>
          </p:cNvPr>
          <p:cNvSpPr>
            <a:spLocks noGrp="1"/>
          </p:cNvSpPr>
          <p:nvPr>
            <p:ph type="body" sz="quarter" idx="12"/>
          </p:nvPr>
        </p:nvSpPr>
        <p:spPr>
          <a:xfrm>
            <a:off x="-6121398" y="1482075"/>
            <a:ext cx="6636380" cy="297154"/>
          </a:xfrm>
        </p:spPr>
        <p:txBody>
          <a:bodyPr/>
          <a:lstStyle/>
          <a:p>
            <a:pPr marL="0" marR="0">
              <a:spcBef>
                <a:spcPts val="750"/>
              </a:spcBef>
              <a:spcAft>
                <a:spcPts val="750"/>
              </a:spcAft>
            </a:pPr>
            <a:endParaRPr lang="en-US" sz="1800" b="1" dirty="0">
              <a:effectLst/>
              <a:ea typeface="Times New Roman" panose="02020603050405020304" pitchFamily="18" charset="0"/>
            </a:endParaRPr>
          </a:p>
          <a:p>
            <a:endParaRPr lang="en-US" dirty="0"/>
          </a:p>
        </p:txBody>
      </p:sp>
      <p:sp>
        <p:nvSpPr>
          <p:cNvPr id="13" name="Rectangle 12">
            <a:extLst>
              <a:ext uri="{FF2B5EF4-FFF2-40B4-BE49-F238E27FC236}">
                <a16:creationId xmlns:a16="http://schemas.microsoft.com/office/drawing/2014/main" id="{F4B4AD87-5E93-5EB4-A3C5-6494E167F484}"/>
              </a:ext>
            </a:extLst>
          </p:cNvPr>
          <p:cNvSpPr/>
          <p:nvPr/>
        </p:nvSpPr>
        <p:spPr>
          <a:xfrm>
            <a:off x="1299412" y="647280"/>
            <a:ext cx="2887577"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14" name="Text Placeholder 1">
            <a:extLst>
              <a:ext uri="{FF2B5EF4-FFF2-40B4-BE49-F238E27FC236}">
                <a16:creationId xmlns:a16="http://schemas.microsoft.com/office/drawing/2014/main" id="{404249C1-7FF8-DD75-0A57-7BF0EC4D1F35}"/>
              </a:ext>
            </a:extLst>
          </p:cNvPr>
          <p:cNvSpPr txBox="1">
            <a:spLocks/>
          </p:cNvSpPr>
          <p:nvPr/>
        </p:nvSpPr>
        <p:spPr>
          <a:xfrm>
            <a:off x="1602143" y="2792659"/>
            <a:ext cx="2312110" cy="720552"/>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mn-lt"/>
                <a:ea typeface="Open Sans" panose="020B0606030504020204" pitchFamily="34" charset="0"/>
                <a:cs typeface="Arial" panose="020B0604020202020204" pitchFamily="34" charset="0"/>
              </a:rPr>
              <a:t>Prankster</a:t>
            </a:r>
          </a:p>
          <a:p>
            <a:pPr marL="86914" lvl="0" indent="0" defTabSz="685783">
              <a:spcBef>
                <a:spcPts val="0"/>
              </a:spcBef>
              <a:buClr>
                <a:srgbClr val="E05106"/>
              </a:buClr>
              <a:buSzPct val="150000"/>
              <a:buNone/>
              <a:defRPr/>
            </a:pPr>
            <a:endParaRPr lang="en-US" sz="1200" spc="-15" dirty="0">
              <a:solidFill>
                <a:schemeClr val="bg1"/>
              </a:solidFill>
              <a:latin typeface="Arial" panose="020B0604020202020204" pitchFamily="34" charset="0"/>
              <a:cs typeface="Arial" panose="020B0604020202020204" pitchFamily="34" charset="0"/>
            </a:endParaRPr>
          </a:p>
        </p:txBody>
      </p:sp>
      <p:sp>
        <p:nvSpPr>
          <p:cNvPr id="9" name="Title 10">
            <a:extLst>
              <a:ext uri="{FF2B5EF4-FFF2-40B4-BE49-F238E27FC236}">
                <a16:creationId xmlns:a16="http://schemas.microsoft.com/office/drawing/2014/main" id="{33B18CE1-06D7-EB7D-805E-6AC93F643A03}"/>
              </a:ext>
            </a:extLst>
          </p:cNvPr>
          <p:cNvSpPr txBox="1">
            <a:spLocks/>
          </p:cNvSpPr>
          <p:nvPr/>
        </p:nvSpPr>
        <p:spPr>
          <a:xfrm>
            <a:off x="1557360" y="2202696"/>
            <a:ext cx="2401677" cy="369054"/>
          </a:xfrm>
          <a:prstGeom prst="rect">
            <a:avLst/>
          </a:prstGeom>
          <a:ln>
            <a:noFill/>
          </a:ln>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sz="2000" dirty="0">
                <a:solidFill>
                  <a:schemeClr val="accent3">
                    <a:lumMod val="20000"/>
                    <a:lumOff val="80000"/>
                  </a:schemeClr>
                </a:solidFill>
              </a:rPr>
              <a:t>Types of Bullies</a:t>
            </a:r>
          </a:p>
        </p:txBody>
      </p:sp>
      <p:cxnSp>
        <p:nvCxnSpPr>
          <p:cNvPr id="17" name="Straight Connector 16">
            <a:extLst>
              <a:ext uri="{FF2B5EF4-FFF2-40B4-BE49-F238E27FC236}">
                <a16:creationId xmlns:a16="http://schemas.microsoft.com/office/drawing/2014/main" id="{E7CD7227-DE03-E515-38FD-2E62F4FAF868}"/>
              </a:ext>
            </a:extLst>
          </p:cNvPr>
          <p:cNvCxnSpPr/>
          <p:nvPr/>
        </p:nvCxnSpPr>
        <p:spPr>
          <a:xfrm>
            <a:off x="1857375" y="2681288"/>
            <a:ext cx="1824038" cy="0"/>
          </a:xfrm>
          <a:prstGeom prst="line">
            <a:avLst/>
          </a:prstGeom>
          <a:ln w="12700">
            <a:solidFill>
              <a:schemeClr val="accent3">
                <a:lumMod val="20000"/>
                <a:lumOff val="80000"/>
              </a:schemeClr>
            </a:solidFill>
          </a:ln>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67DB230D-0B4D-9690-135F-CA6BA13D92FC}"/>
              </a:ext>
            </a:extLst>
          </p:cNvPr>
          <p:cNvGrpSpPr/>
          <p:nvPr/>
        </p:nvGrpSpPr>
        <p:grpSpPr>
          <a:xfrm>
            <a:off x="2440117" y="1142960"/>
            <a:ext cx="830370" cy="838827"/>
            <a:chOff x="-2466975" y="1526558"/>
            <a:chExt cx="1987953" cy="2008199"/>
          </a:xfrm>
        </p:grpSpPr>
        <p:sp>
          <p:nvSpPr>
            <p:cNvPr id="25" name="Shape 2616">
              <a:extLst>
                <a:ext uri="{FF2B5EF4-FFF2-40B4-BE49-F238E27FC236}">
                  <a16:creationId xmlns:a16="http://schemas.microsoft.com/office/drawing/2014/main" id="{194BC307-4AED-4EB6-343A-273B2DF6FD67}"/>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6" name="Oval 25">
              <a:extLst>
                <a:ext uri="{FF2B5EF4-FFF2-40B4-BE49-F238E27FC236}">
                  <a16:creationId xmlns:a16="http://schemas.microsoft.com/office/drawing/2014/main" id="{BA86D7A0-A8CB-C02E-9C37-32119BB7064D}"/>
                </a:ext>
              </a:extLst>
            </p:cNvPr>
            <p:cNvSpPr/>
            <p:nvPr/>
          </p:nvSpPr>
          <p:spPr>
            <a:xfrm>
              <a:off x="-1657858" y="2355920"/>
              <a:ext cx="1178836" cy="117883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27" name="Shape 2558">
              <a:extLst>
                <a:ext uri="{FF2B5EF4-FFF2-40B4-BE49-F238E27FC236}">
                  <a16:creationId xmlns:a16="http://schemas.microsoft.com/office/drawing/2014/main" id="{61C4E0A5-36D9-5047-5704-BDE89FB150D7}"/>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4240983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B46A0B7-C23A-3AED-B448-3670248F9832}"/>
              </a:ext>
            </a:extLst>
          </p:cNvPr>
          <p:cNvPicPr>
            <a:picLocks noChangeAspect="1" noChangeArrowheads="1"/>
          </p:cNvPicPr>
          <p:nvPr/>
        </p:nvPicPr>
        <p:blipFill rotWithShape="1">
          <a:blip r:embed="rId4"/>
          <a:srcRect l="17851" r="3553"/>
          <a:stretch/>
        </p:blipFill>
        <p:spPr bwMode="auto">
          <a:xfrm>
            <a:off x="0" y="0"/>
            <a:ext cx="6063915"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72A530D-8625-7ABC-7A7C-9D117F7B5FD9}"/>
              </a:ext>
            </a:extLst>
          </p:cNvPr>
          <p:cNvSpPr/>
          <p:nvPr/>
        </p:nvSpPr>
        <p:spPr>
          <a:xfrm>
            <a:off x="5133475" y="689811"/>
            <a:ext cx="2887577"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15" name="Text Placeholder 1">
            <a:extLst>
              <a:ext uri="{FF2B5EF4-FFF2-40B4-BE49-F238E27FC236}">
                <a16:creationId xmlns:a16="http://schemas.microsoft.com/office/drawing/2014/main" id="{C5874275-0575-2C36-878F-5576E0713AF8}"/>
              </a:ext>
            </a:extLst>
          </p:cNvPr>
          <p:cNvSpPr txBox="1">
            <a:spLocks/>
          </p:cNvSpPr>
          <p:nvPr/>
        </p:nvSpPr>
        <p:spPr>
          <a:xfrm>
            <a:off x="5436206" y="2835189"/>
            <a:ext cx="2312110" cy="1126421"/>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ctr">
              <a:spcBef>
                <a:spcPts val="750"/>
              </a:spcBef>
              <a:spcAft>
                <a:spcPts val="750"/>
              </a:spcAft>
              <a:buNone/>
            </a:pPr>
            <a:r>
              <a:rPr lang="en-US" sz="2400" b="1" spc="-10" dirty="0">
                <a:solidFill>
                  <a:schemeClr val="bg1"/>
                </a:solidFill>
                <a:latin typeface="+mn-lt"/>
                <a:ea typeface="Times New Roman" panose="02020603050405020304" pitchFamily="18" charset="0"/>
              </a:rPr>
              <a:t>The Banshee</a:t>
            </a:r>
            <a:br>
              <a:rPr lang="en-US" sz="2400" b="1" spc="-10" dirty="0">
                <a:solidFill>
                  <a:schemeClr val="bg1"/>
                </a:solidFill>
                <a:latin typeface="+mn-lt"/>
                <a:ea typeface="Times New Roman" panose="02020603050405020304" pitchFamily="18" charset="0"/>
              </a:rPr>
            </a:br>
            <a:r>
              <a:rPr lang="en-US" sz="2400" spc="-10" dirty="0">
                <a:solidFill>
                  <a:schemeClr val="bg1"/>
                </a:solidFill>
                <a:latin typeface="+mn-lt"/>
                <a:ea typeface="Times New Roman" panose="02020603050405020304" pitchFamily="18" charset="0"/>
              </a:rPr>
              <a:t>(</a:t>
            </a:r>
            <a:r>
              <a:rPr lang="en-US" sz="2000" spc="-10" dirty="0">
                <a:solidFill>
                  <a:schemeClr val="bg1"/>
                </a:solidFill>
                <a:latin typeface="+mn-lt"/>
                <a:ea typeface="Times New Roman" panose="02020603050405020304" pitchFamily="18" charset="0"/>
              </a:rPr>
              <a:t>Loud Voice)</a:t>
            </a:r>
            <a:endParaRPr lang="en-US" sz="2400" spc="-15" dirty="0">
              <a:solidFill>
                <a:schemeClr val="bg1"/>
              </a:solidFill>
              <a:latin typeface="+mn-lt"/>
              <a:cs typeface="Arial" panose="020B0604020202020204" pitchFamily="34" charset="0"/>
            </a:endParaRPr>
          </a:p>
        </p:txBody>
      </p:sp>
      <p:sp>
        <p:nvSpPr>
          <p:cNvPr id="17" name="Title 10">
            <a:extLst>
              <a:ext uri="{FF2B5EF4-FFF2-40B4-BE49-F238E27FC236}">
                <a16:creationId xmlns:a16="http://schemas.microsoft.com/office/drawing/2014/main" id="{51AFE673-43A1-8039-FE67-8F2E8D056118}"/>
              </a:ext>
            </a:extLst>
          </p:cNvPr>
          <p:cNvSpPr txBox="1">
            <a:spLocks/>
          </p:cNvSpPr>
          <p:nvPr/>
        </p:nvSpPr>
        <p:spPr>
          <a:xfrm>
            <a:off x="5391423" y="2245227"/>
            <a:ext cx="2401677" cy="369054"/>
          </a:xfrm>
          <a:prstGeom prst="rect">
            <a:avLst/>
          </a:prstGeom>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sz="2000" dirty="0">
                <a:solidFill>
                  <a:schemeClr val="accent3">
                    <a:lumMod val="20000"/>
                    <a:lumOff val="80000"/>
                  </a:schemeClr>
                </a:solidFill>
              </a:rPr>
              <a:t>Types of Bullies</a:t>
            </a:r>
          </a:p>
        </p:txBody>
      </p:sp>
      <p:cxnSp>
        <p:nvCxnSpPr>
          <p:cNvPr id="18" name="Straight Connector 17">
            <a:extLst>
              <a:ext uri="{FF2B5EF4-FFF2-40B4-BE49-F238E27FC236}">
                <a16:creationId xmlns:a16="http://schemas.microsoft.com/office/drawing/2014/main" id="{59F81751-10B3-EA09-0E3D-247FBA5D2521}"/>
              </a:ext>
            </a:extLst>
          </p:cNvPr>
          <p:cNvCxnSpPr/>
          <p:nvPr/>
        </p:nvCxnSpPr>
        <p:spPr>
          <a:xfrm>
            <a:off x="5691438" y="2723819"/>
            <a:ext cx="1824038" cy="0"/>
          </a:xfrm>
          <a:prstGeom prst="line">
            <a:avLst/>
          </a:prstGeom>
          <a:ln w="12700">
            <a:solidFill>
              <a:schemeClr val="accent3">
                <a:lumMod val="20000"/>
                <a:lumOff val="80000"/>
              </a:schemeClr>
            </a:solidFill>
          </a:ln>
        </p:spPr>
        <p:style>
          <a:lnRef idx="1">
            <a:schemeClr val="accent4"/>
          </a:lnRef>
          <a:fillRef idx="0">
            <a:schemeClr val="accent4"/>
          </a:fillRef>
          <a:effectRef idx="0">
            <a:schemeClr val="accent4"/>
          </a:effectRef>
          <a:fontRef idx="minor">
            <a:schemeClr val="tx1"/>
          </a:fontRef>
        </p:style>
      </p:cxnSp>
      <p:grpSp>
        <p:nvGrpSpPr>
          <p:cNvPr id="26" name="Group 25">
            <a:extLst>
              <a:ext uri="{FF2B5EF4-FFF2-40B4-BE49-F238E27FC236}">
                <a16:creationId xmlns:a16="http://schemas.microsoft.com/office/drawing/2014/main" id="{4EEA79FE-F8CB-23D3-0E7F-89EF62CCE634}"/>
              </a:ext>
            </a:extLst>
          </p:cNvPr>
          <p:cNvGrpSpPr/>
          <p:nvPr/>
        </p:nvGrpSpPr>
        <p:grpSpPr>
          <a:xfrm>
            <a:off x="6213430" y="1142960"/>
            <a:ext cx="830370" cy="838827"/>
            <a:chOff x="-2466975" y="1526558"/>
            <a:chExt cx="1987953" cy="2008199"/>
          </a:xfrm>
        </p:grpSpPr>
        <p:sp>
          <p:nvSpPr>
            <p:cNvPr id="27" name="Shape 2616">
              <a:extLst>
                <a:ext uri="{FF2B5EF4-FFF2-40B4-BE49-F238E27FC236}">
                  <a16:creationId xmlns:a16="http://schemas.microsoft.com/office/drawing/2014/main" id="{D3731F2B-231F-1D86-C9EC-E0351E34F54F}"/>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8" name="Oval 27">
              <a:extLst>
                <a:ext uri="{FF2B5EF4-FFF2-40B4-BE49-F238E27FC236}">
                  <a16:creationId xmlns:a16="http://schemas.microsoft.com/office/drawing/2014/main" id="{6306773D-7A1E-56BC-8E5C-ED0A8837CBA2}"/>
                </a:ext>
              </a:extLst>
            </p:cNvPr>
            <p:cNvSpPr/>
            <p:nvPr/>
          </p:nvSpPr>
          <p:spPr>
            <a:xfrm>
              <a:off x="-1657858" y="2355920"/>
              <a:ext cx="1178836" cy="117883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29" name="Shape 2558">
              <a:extLst>
                <a:ext uri="{FF2B5EF4-FFF2-40B4-BE49-F238E27FC236}">
                  <a16:creationId xmlns:a16="http://schemas.microsoft.com/office/drawing/2014/main" id="{63C69029-D79C-303B-CA28-E3353A6D0F77}"/>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652226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14D23F-C51B-F050-C4ED-F8B99DDE7E12}"/>
              </a:ext>
            </a:extLst>
          </p:cNvPr>
          <p:cNvPicPr>
            <a:picLocks noChangeAspect="1" noChangeArrowheads="1"/>
          </p:cNvPicPr>
          <p:nvPr/>
        </p:nvPicPr>
        <p:blipFill rotWithShape="1">
          <a:blip r:embed="rId4"/>
          <a:srcRect l="13109" t="278" r="8295" b="-278"/>
          <a:stretch/>
        </p:blipFill>
        <p:spPr bwMode="auto">
          <a:xfrm flipH="1">
            <a:off x="3080084" y="0"/>
            <a:ext cx="606391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B8F0C7C-AADC-55FE-3597-BAFDB7922E1F}"/>
              </a:ext>
            </a:extLst>
          </p:cNvPr>
          <p:cNvSpPr/>
          <p:nvPr/>
        </p:nvSpPr>
        <p:spPr>
          <a:xfrm>
            <a:off x="1299412" y="647280"/>
            <a:ext cx="2887577"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7" name="Text Placeholder 1">
            <a:extLst>
              <a:ext uri="{FF2B5EF4-FFF2-40B4-BE49-F238E27FC236}">
                <a16:creationId xmlns:a16="http://schemas.microsoft.com/office/drawing/2014/main" id="{A0E9D62D-D443-8634-D45D-82823968AA62}"/>
              </a:ext>
            </a:extLst>
          </p:cNvPr>
          <p:cNvSpPr txBox="1">
            <a:spLocks/>
          </p:cNvSpPr>
          <p:nvPr/>
        </p:nvSpPr>
        <p:spPr>
          <a:xfrm>
            <a:off x="1364344" y="2792659"/>
            <a:ext cx="2779103" cy="720552"/>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mn-lt"/>
                <a:ea typeface="Open Sans" panose="020B0606030504020204" pitchFamily="34" charset="0"/>
                <a:cs typeface="Arial" panose="020B0604020202020204" pitchFamily="34" charset="0"/>
              </a:rPr>
              <a:t>The Critic</a:t>
            </a:r>
          </a:p>
          <a:p>
            <a:pPr marL="0" indent="0" algn="ctr">
              <a:buNone/>
            </a:pPr>
            <a:r>
              <a:rPr lang="en-US" sz="2000" dirty="0">
                <a:solidFill>
                  <a:schemeClr val="bg1"/>
                </a:solidFill>
                <a:latin typeface="+mn-lt"/>
              </a:rPr>
              <a:t>Kick Down/Kiss Up</a:t>
            </a:r>
          </a:p>
          <a:p>
            <a:pPr marL="0" indent="0" algn="ctr">
              <a:buNone/>
            </a:pPr>
            <a:endParaRPr lang="en-US" sz="2400" b="1" dirty="0">
              <a:solidFill>
                <a:schemeClr val="bg1"/>
              </a:solidFill>
              <a:latin typeface="+mn-lt"/>
              <a:ea typeface="Open Sans" panose="020B0606030504020204" pitchFamily="34" charset="0"/>
              <a:cs typeface="Arial" panose="020B0604020202020204" pitchFamily="34" charset="0"/>
            </a:endParaRPr>
          </a:p>
          <a:p>
            <a:pPr marL="86914" lvl="0" indent="0" defTabSz="685783">
              <a:spcBef>
                <a:spcPts val="0"/>
              </a:spcBef>
              <a:buClr>
                <a:srgbClr val="E05106"/>
              </a:buClr>
              <a:buSzPct val="150000"/>
              <a:buNone/>
              <a:defRPr/>
            </a:pPr>
            <a:endParaRPr lang="en-US" sz="1200" spc="-15" dirty="0">
              <a:solidFill>
                <a:schemeClr val="bg1"/>
              </a:solidFill>
              <a:latin typeface="+mn-lt"/>
              <a:cs typeface="Arial" panose="020B0604020202020204" pitchFamily="34" charset="0"/>
            </a:endParaRPr>
          </a:p>
        </p:txBody>
      </p:sp>
      <p:sp>
        <p:nvSpPr>
          <p:cNvPr id="9" name="Title 10">
            <a:extLst>
              <a:ext uri="{FF2B5EF4-FFF2-40B4-BE49-F238E27FC236}">
                <a16:creationId xmlns:a16="http://schemas.microsoft.com/office/drawing/2014/main" id="{AB338253-3203-9EF8-287C-8A206A247C84}"/>
              </a:ext>
            </a:extLst>
          </p:cNvPr>
          <p:cNvSpPr txBox="1">
            <a:spLocks/>
          </p:cNvSpPr>
          <p:nvPr/>
        </p:nvSpPr>
        <p:spPr>
          <a:xfrm>
            <a:off x="1557360" y="2202696"/>
            <a:ext cx="2401677" cy="369054"/>
          </a:xfrm>
          <a:prstGeom prst="rect">
            <a:avLst/>
          </a:prstGeom>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sz="2000" dirty="0">
                <a:solidFill>
                  <a:schemeClr val="accent3">
                    <a:lumMod val="20000"/>
                    <a:lumOff val="80000"/>
                  </a:schemeClr>
                </a:solidFill>
              </a:rPr>
              <a:t>Types of Bullies</a:t>
            </a:r>
          </a:p>
        </p:txBody>
      </p:sp>
      <p:cxnSp>
        <p:nvCxnSpPr>
          <p:cNvPr id="10" name="Straight Connector 9">
            <a:extLst>
              <a:ext uri="{FF2B5EF4-FFF2-40B4-BE49-F238E27FC236}">
                <a16:creationId xmlns:a16="http://schemas.microsoft.com/office/drawing/2014/main" id="{2F4EEAB3-BC58-ED3C-6EC8-C7254AED56A4}"/>
              </a:ext>
            </a:extLst>
          </p:cNvPr>
          <p:cNvCxnSpPr/>
          <p:nvPr/>
        </p:nvCxnSpPr>
        <p:spPr>
          <a:xfrm>
            <a:off x="1857375" y="2681288"/>
            <a:ext cx="1824038" cy="0"/>
          </a:xfrm>
          <a:prstGeom prst="line">
            <a:avLst/>
          </a:prstGeom>
          <a:ln w="12700">
            <a:solidFill>
              <a:schemeClr val="accent3">
                <a:lumMod val="20000"/>
                <a:lumOff val="80000"/>
              </a:schemeClr>
            </a:solidFill>
          </a:ln>
        </p:spPr>
        <p:style>
          <a:lnRef idx="1">
            <a:schemeClr val="accent4"/>
          </a:lnRef>
          <a:fillRef idx="0">
            <a:schemeClr val="accent4"/>
          </a:fillRef>
          <a:effectRef idx="0">
            <a:schemeClr val="accent4"/>
          </a:effectRef>
          <a:fontRef idx="minor">
            <a:schemeClr val="tx1"/>
          </a:fontRef>
        </p:style>
      </p:cxnSp>
      <p:grpSp>
        <p:nvGrpSpPr>
          <p:cNvPr id="17" name="Group 16">
            <a:extLst>
              <a:ext uri="{FF2B5EF4-FFF2-40B4-BE49-F238E27FC236}">
                <a16:creationId xmlns:a16="http://schemas.microsoft.com/office/drawing/2014/main" id="{3AF978CC-B3B5-C99C-A897-D5BA45245CF0}"/>
              </a:ext>
            </a:extLst>
          </p:cNvPr>
          <p:cNvGrpSpPr/>
          <p:nvPr/>
        </p:nvGrpSpPr>
        <p:grpSpPr>
          <a:xfrm>
            <a:off x="2440117" y="1142960"/>
            <a:ext cx="830370" cy="838827"/>
            <a:chOff x="-2466975" y="1526558"/>
            <a:chExt cx="1987953" cy="2008199"/>
          </a:xfrm>
        </p:grpSpPr>
        <p:sp>
          <p:nvSpPr>
            <p:cNvPr id="18" name="Shape 2616">
              <a:extLst>
                <a:ext uri="{FF2B5EF4-FFF2-40B4-BE49-F238E27FC236}">
                  <a16:creationId xmlns:a16="http://schemas.microsoft.com/office/drawing/2014/main" id="{F9760627-2722-69AE-9535-A1DDEB47A8AD}"/>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9" name="Oval 18">
              <a:extLst>
                <a:ext uri="{FF2B5EF4-FFF2-40B4-BE49-F238E27FC236}">
                  <a16:creationId xmlns:a16="http://schemas.microsoft.com/office/drawing/2014/main" id="{16A7DFD0-F18B-6701-F476-D2522E6906F4}"/>
                </a:ext>
              </a:extLst>
            </p:cNvPr>
            <p:cNvSpPr/>
            <p:nvPr/>
          </p:nvSpPr>
          <p:spPr>
            <a:xfrm>
              <a:off x="-1657858" y="2355920"/>
              <a:ext cx="1178836" cy="117883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20" name="Shape 2558">
              <a:extLst>
                <a:ext uri="{FF2B5EF4-FFF2-40B4-BE49-F238E27FC236}">
                  <a16:creationId xmlns:a16="http://schemas.microsoft.com/office/drawing/2014/main" id="{0E02AAF7-F4A0-7031-58C3-A703D8403D99}"/>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3515538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1079011-C6C1-B158-0967-19AAFFAF5141}"/>
              </a:ext>
            </a:extLst>
          </p:cNvPr>
          <p:cNvPicPr>
            <a:picLocks noChangeAspect="1" noChangeArrowheads="1"/>
          </p:cNvPicPr>
          <p:nvPr/>
        </p:nvPicPr>
        <p:blipFill rotWithShape="1">
          <a:blip r:embed="rId4"/>
          <a:srcRect l="15230" r="5250"/>
          <a:stretch/>
        </p:blipFill>
        <p:spPr bwMode="auto">
          <a:xfrm flipH="1">
            <a:off x="-1" y="0"/>
            <a:ext cx="6135204"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0F4B128-DA2D-97CA-D20C-FF45CE3F727F}"/>
              </a:ext>
            </a:extLst>
          </p:cNvPr>
          <p:cNvSpPr/>
          <p:nvPr/>
        </p:nvSpPr>
        <p:spPr>
          <a:xfrm>
            <a:off x="5133475" y="689811"/>
            <a:ext cx="2887577"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9" name="Text Placeholder 1">
            <a:extLst>
              <a:ext uri="{FF2B5EF4-FFF2-40B4-BE49-F238E27FC236}">
                <a16:creationId xmlns:a16="http://schemas.microsoft.com/office/drawing/2014/main" id="{7851B325-4A46-CD87-15E0-235D4111D30E}"/>
              </a:ext>
            </a:extLst>
          </p:cNvPr>
          <p:cNvSpPr txBox="1">
            <a:spLocks/>
          </p:cNvSpPr>
          <p:nvPr/>
        </p:nvSpPr>
        <p:spPr>
          <a:xfrm>
            <a:off x="5133475" y="2835189"/>
            <a:ext cx="2887577" cy="1126421"/>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750"/>
              </a:spcBef>
              <a:spcAft>
                <a:spcPts val="750"/>
              </a:spcAft>
              <a:buNone/>
            </a:pPr>
            <a:r>
              <a:rPr lang="en-US" sz="2400" b="1" spc="-10" dirty="0">
                <a:solidFill>
                  <a:schemeClr val="bg1"/>
                </a:solidFill>
                <a:latin typeface="+mn-lt"/>
                <a:ea typeface="Times New Roman" panose="02020603050405020304" pitchFamily="18" charset="0"/>
              </a:rPr>
              <a:t>The Bridge Troll</a:t>
            </a:r>
          </a:p>
          <a:p>
            <a:pPr algn="ctr"/>
            <a:endParaRPr lang="en-US" sz="2000" dirty="0"/>
          </a:p>
          <a:p>
            <a:pPr marL="0" marR="0" indent="0" algn="ctr">
              <a:spcBef>
                <a:spcPts val="750"/>
              </a:spcBef>
              <a:spcAft>
                <a:spcPts val="750"/>
              </a:spcAft>
              <a:buNone/>
            </a:pPr>
            <a:endParaRPr lang="en-US" sz="2400" spc="-15" dirty="0">
              <a:solidFill>
                <a:schemeClr val="bg1"/>
              </a:solidFill>
              <a:latin typeface="+mn-lt"/>
              <a:cs typeface="Arial" panose="020B0604020202020204" pitchFamily="34" charset="0"/>
            </a:endParaRPr>
          </a:p>
        </p:txBody>
      </p:sp>
      <p:sp>
        <p:nvSpPr>
          <p:cNvPr id="11" name="Title 10">
            <a:extLst>
              <a:ext uri="{FF2B5EF4-FFF2-40B4-BE49-F238E27FC236}">
                <a16:creationId xmlns:a16="http://schemas.microsoft.com/office/drawing/2014/main" id="{F193A0FB-E410-568E-EBD5-BA1F8D3C0211}"/>
              </a:ext>
            </a:extLst>
          </p:cNvPr>
          <p:cNvSpPr txBox="1">
            <a:spLocks/>
          </p:cNvSpPr>
          <p:nvPr/>
        </p:nvSpPr>
        <p:spPr>
          <a:xfrm>
            <a:off x="5391423" y="2245227"/>
            <a:ext cx="2401677" cy="369054"/>
          </a:xfrm>
          <a:prstGeom prst="rect">
            <a:avLst/>
          </a:prstGeom>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sz="2000" dirty="0">
                <a:solidFill>
                  <a:schemeClr val="accent3">
                    <a:lumMod val="20000"/>
                    <a:lumOff val="80000"/>
                  </a:schemeClr>
                </a:solidFill>
              </a:rPr>
              <a:t>Types of Bullies</a:t>
            </a:r>
          </a:p>
        </p:txBody>
      </p:sp>
      <p:cxnSp>
        <p:nvCxnSpPr>
          <p:cNvPr id="12" name="Straight Connector 11">
            <a:extLst>
              <a:ext uri="{FF2B5EF4-FFF2-40B4-BE49-F238E27FC236}">
                <a16:creationId xmlns:a16="http://schemas.microsoft.com/office/drawing/2014/main" id="{907A08E3-D9EC-7534-ACDA-77DC0CC1C7B3}"/>
              </a:ext>
            </a:extLst>
          </p:cNvPr>
          <p:cNvCxnSpPr/>
          <p:nvPr/>
        </p:nvCxnSpPr>
        <p:spPr>
          <a:xfrm>
            <a:off x="5691438" y="2723819"/>
            <a:ext cx="1824038" cy="0"/>
          </a:xfrm>
          <a:prstGeom prst="line">
            <a:avLst/>
          </a:prstGeom>
          <a:ln w="12700">
            <a:solidFill>
              <a:schemeClr val="accent3">
                <a:lumMod val="20000"/>
                <a:lumOff val="80000"/>
              </a:schemeClr>
            </a:solidFill>
          </a:ln>
        </p:spPr>
        <p:style>
          <a:lnRef idx="1">
            <a:schemeClr val="accent4"/>
          </a:lnRef>
          <a:fillRef idx="0">
            <a:schemeClr val="accent4"/>
          </a:fillRef>
          <a:effectRef idx="0">
            <a:schemeClr val="accent4"/>
          </a:effectRef>
          <a:fontRef idx="minor">
            <a:schemeClr val="tx1"/>
          </a:fontRef>
        </p:style>
      </p:cxnSp>
      <p:grpSp>
        <p:nvGrpSpPr>
          <p:cNvPr id="18" name="Group 17">
            <a:extLst>
              <a:ext uri="{FF2B5EF4-FFF2-40B4-BE49-F238E27FC236}">
                <a16:creationId xmlns:a16="http://schemas.microsoft.com/office/drawing/2014/main" id="{FFE37722-FBD7-D3B2-2717-84C3DCFB17A0}"/>
              </a:ext>
            </a:extLst>
          </p:cNvPr>
          <p:cNvGrpSpPr/>
          <p:nvPr/>
        </p:nvGrpSpPr>
        <p:grpSpPr>
          <a:xfrm>
            <a:off x="6213430" y="1142960"/>
            <a:ext cx="830370" cy="838827"/>
            <a:chOff x="-2466975" y="1526558"/>
            <a:chExt cx="1987953" cy="2008199"/>
          </a:xfrm>
        </p:grpSpPr>
        <p:sp>
          <p:nvSpPr>
            <p:cNvPr id="19" name="Shape 2616">
              <a:extLst>
                <a:ext uri="{FF2B5EF4-FFF2-40B4-BE49-F238E27FC236}">
                  <a16:creationId xmlns:a16="http://schemas.microsoft.com/office/drawing/2014/main" id="{EE8BFFDA-B7A6-9CA4-6B58-69E8A65C1B19}"/>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0" name="Oval 19">
              <a:extLst>
                <a:ext uri="{FF2B5EF4-FFF2-40B4-BE49-F238E27FC236}">
                  <a16:creationId xmlns:a16="http://schemas.microsoft.com/office/drawing/2014/main" id="{FD5DF409-D2A8-E26F-5123-14C64C6E9CAF}"/>
                </a:ext>
              </a:extLst>
            </p:cNvPr>
            <p:cNvSpPr/>
            <p:nvPr/>
          </p:nvSpPr>
          <p:spPr>
            <a:xfrm>
              <a:off x="-1657858" y="2355920"/>
              <a:ext cx="1178836" cy="117883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21" name="Shape 2558">
              <a:extLst>
                <a:ext uri="{FF2B5EF4-FFF2-40B4-BE49-F238E27FC236}">
                  <a16:creationId xmlns:a16="http://schemas.microsoft.com/office/drawing/2014/main" id="{6B26255A-5E3F-C216-6452-363F991B49EC}"/>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2811764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89C07DFF-03EA-0CF6-0B0E-1A9AA37D1AD9}"/>
              </a:ext>
            </a:extLst>
          </p:cNvPr>
          <p:cNvPicPr>
            <a:picLocks noChangeAspect="1" noChangeArrowheads="1"/>
          </p:cNvPicPr>
          <p:nvPr/>
        </p:nvPicPr>
        <p:blipFill>
          <a:blip r:embed="rId4"/>
          <a:srcRect l="10702" r="10702"/>
          <a:stretch/>
        </p:blipFill>
        <p:spPr bwMode="auto">
          <a:xfrm>
            <a:off x="3080084" y="0"/>
            <a:ext cx="6063916"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029F987-F401-10A9-E746-2E5F1837A7B1}"/>
              </a:ext>
            </a:extLst>
          </p:cNvPr>
          <p:cNvSpPr/>
          <p:nvPr/>
        </p:nvSpPr>
        <p:spPr>
          <a:xfrm>
            <a:off x="1299412" y="647280"/>
            <a:ext cx="2887577"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9" name="Text Placeholder 1">
            <a:extLst>
              <a:ext uri="{FF2B5EF4-FFF2-40B4-BE49-F238E27FC236}">
                <a16:creationId xmlns:a16="http://schemas.microsoft.com/office/drawing/2014/main" id="{B4D20474-F335-13DE-8317-1D4E9E34A86B}"/>
              </a:ext>
            </a:extLst>
          </p:cNvPr>
          <p:cNvSpPr txBox="1">
            <a:spLocks/>
          </p:cNvSpPr>
          <p:nvPr/>
        </p:nvSpPr>
        <p:spPr>
          <a:xfrm>
            <a:off x="1364344" y="2792659"/>
            <a:ext cx="2779103" cy="720552"/>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mn-lt"/>
                <a:ea typeface="Open Sans" panose="020B0606030504020204" pitchFamily="34" charset="0"/>
                <a:cs typeface="Arial" panose="020B0604020202020204" pitchFamily="34" charset="0"/>
              </a:rPr>
              <a:t>The Saboteur</a:t>
            </a:r>
            <a:endParaRPr lang="en-US" sz="2000" dirty="0">
              <a:solidFill>
                <a:schemeClr val="bg1"/>
              </a:solidFill>
              <a:latin typeface="+mn-lt"/>
            </a:endParaRPr>
          </a:p>
          <a:p>
            <a:pPr marL="0" indent="0" algn="ctr">
              <a:buNone/>
            </a:pPr>
            <a:endParaRPr lang="en-US" sz="2400" b="1" dirty="0">
              <a:solidFill>
                <a:schemeClr val="bg1"/>
              </a:solidFill>
              <a:latin typeface="+mn-lt"/>
              <a:ea typeface="Open Sans" panose="020B0606030504020204" pitchFamily="34" charset="0"/>
              <a:cs typeface="Arial" panose="020B0604020202020204" pitchFamily="34" charset="0"/>
            </a:endParaRPr>
          </a:p>
          <a:p>
            <a:pPr marL="86914" lvl="0" indent="0" defTabSz="685783">
              <a:spcBef>
                <a:spcPts val="0"/>
              </a:spcBef>
              <a:buClr>
                <a:srgbClr val="E05106"/>
              </a:buClr>
              <a:buSzPct val="150000"/>
              <a:buNone/>
              <a:defRPr/>
            </a:pPr>
            <a:endParaRPr lang="en-US" sz="1200" spc="-15" dirty="0">
              <a:solidFill>
                <a:schemeClr val="bg1"/>
              </a:solidFill>
              <a:latin typeface="+mn-lt"/>
              <a:cs typeface="Arial" panose="020B0604020202020204" pitchFamily="34" charset="0"/>
            </a:endParaRPr>
          </a:p>
        </p:txBody>
      </p:sp>
      <p:sp>
        <p:nvSpPr>
          <p:cNvPr id="11" name="Title 10">
            <a:extLst>
              <a:ext uri="{FF2B5EF4-FFF2-40B4-BE49-F238E27FC236}">
                <a16:creationId xmlns:a16="http://schemas.microsoft.com/office/drawing/2014/main" id="{93F93BC6-F90D-47ED-CA5F-6396D46C4347}"/>
              </a:ext>
            </a:extLst>
          </p:cNvPr>
          <p:cNvSpPr txBox="1">
            <a:spLocks/>
          </p:cNvSpPr>
          <p:nvPr/>
        </p:nvSpPr>
        <p:spPr>
          <a:xfrm>
            <a:off x="1557360" y="2202696"/>
            <a:ext cx="2401677" cy="369054"/>
          </a:xfrm>
          <a:prstGeom prst="rect">
            <a:avLst/>
          </a:prstGeom>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sz="2000" dirty="0">
                <a:solidFill>
                  <a:schemeClr val="accent3">
                    <a:lumMod val="20000"/>
                    <a:lumOff val="80000"/>
                  </a:schemeClr>
                </a:solidFill>
              </a:rPr>
              <a:t>Types of Bullies</a:t>
            </a:r>
          </a:p>
        </p:txBody>
      </p:sp>
      <p:cxnSp>
        <p:nvCxnSpPr>
          <p:cNvPr id="12" name="Straight Connector 11">
            <a:extLst>
              <a:ext uri="{FF2B5EF4-FFF2-40B4-BE49-F238E27FC236}">
                <a16:creationId xmlns:a16="http://schemas.microsoft.com/office/drawing/2014/main" id="{169C6293-CC15-7613-16BA-579B86B0B52E}"/>
              </a:ext>
            </a:extLst>
          </p:cNvPr>
          <p:cNvCxnSpPr/>
          <p:nvPr/>
        </p:nvCxnSpPr>
        <p:spPr>
          <a:xfrm>
            <a:off x="1857375" y="2681288"/>
            <a:ext cx="1824038" cy="0"/>
          </a:xfrm>
          <a:prstGeom prst="line">
            <a:avLst/>
          </a:prstGeom>
          <a:ln w="12700">
            <a:solidFill>
              <a:schemeClr val="accent3">
                <a:lumMod val="20000"/>
                <a:lumOff val="80000"/>
              </a:schemeClr>
            </a:solidFill>
          </a:ln>
        </p:spPr>
        <p:style>
          <a:lnRef idx="1">
            <a:schemeClr val="accent4"/>
          </a:lnRef>
          <a:fillRef idx="0">
            <a:schemeClr val="accent4"/>
          </a:fillRef>
          <a:effectRef idx="0">
            <a:schemeClr val="accent4"/>
          </a:effectRef>
          <a:fontRef idx="minor">
            <a:schemeClr val="tx1"/>
          </a:fontRef>
        </p:style>
      </p:cxnSp>
      <p:grpSp>
        <p:nvGrpSpPr>
          <p:cNvPr id="19" name="Group 18">
            <a:extLst>
              <a:ext uri="{FF2B5EF4-FFF2-40B4-BE49-F238E27FC236}">
                <a16:creationId xmlns:a16="http://schemas.microsoft.com/office/drawing/2014/main" id="{4C0CDD0D-975B-ED89-92AD-E8382A083897}"/>
              </a:ext>
            </a:extLst>
          </p:cNvPr>
          <p:cNvGrpSpPr/>
          <p:nvPr/>
        </p:nvGrpSpPr>
        <p:grpSpPr>
          <a:xfrm>
            <a:off x="2440117" y="1142960"/>
            <a:ext cx="830370" cy="838827"/>
            <a:chOff x="-2466975" y="1526558"/>
            <a:chExt cx="1987953" cy="2008199"/>
          </a:xfrm>
        </p:grpSpPr>
        <p:sp>
          <p:nvSpPr>
            <p:cNvPr id="20" name="Shape 2616">
              <a:extLst>
                <a:ext uri="{FF2B5EF4-FFF2-40B4-BE49-F238E27FC236}">
                  <a16:creationId xmlns:a16="http://schemas.microsoft.com/office/drawing/2014/main" id="{CCE77B1A-E43B-C5E0-BF20-5F79B1DE4224}"/>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1" name="Oval 20">
              <a:extLst>
                <a:ext uri="{FF2B5EF4-FFF2-40B4-BE49-F238E27FC236}">
                  <a16:creationId xmlns:a16="http://schemas.microsoft.com/office/drawing/2014/main" id="{351BB1F7-A7FF-C448-6516-0C5DA97C7002}"/>
                </a:ext>
              </a:extLst>
            </p:cNvPr>
            <p:cNvSpPr/>
            <p:nvPr/>
          </p:nvSpPr>
          <p:spPr>
            <a:xfrm>
              <a:off x="-1657858" y="2355920"/>
              <a:ext cx="1178836" cy="117883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22" name="Shape 2558">
              <a:extLst>
                <a:ext uri="{FF2B5EF4-FFF2-40B4-BE49-F238E27FC236}">
                  <a16:creationId xmlns:a16="http://schemas.microsoft.com/office/drawing/2014/main" id="{56DC7235-C289-F8B2-091F-0170A63700BE}"/>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34328378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descr="A group of people standing in a room&#10;&#10;Description automatically generated with low confidence">
            <a:extLst>
              <a:ext uri="{FF2B5EF4-FFF2-40B4-BE49-F238E27FC236}">
                <a16:creationId xmlns:a16="http://schemas.microsoft.com/office/drawing/2014/main" id="{2E443DAB-23A2-EE5D-E38B-13AEFBCEF286}"/>
              </a:ext>
            </a:extLst>
          </p:cNvPr>
          <p:cNvPicPr>
            <a:picLocks noChangeAspect="1"/>
          </p:cNvPicPr>
          <p:nvPr/>
        </p:nvPicPr>
        <p:blipFill rotWithShape="1">
          <a:blip r:embed="rId4"/>
          <a:srcRect l="8677" r="17627"/>
          <a:stretch/>
        </p:blipFill>
        <p:spPr>
          <a:xfrm flipH="1">
            <a:off x="-1" y="0"/>
            <a:ext cx="6063915" cy="5143500"/>
          </a:xfrm>
          <a:prstGeom prst="rect">
            <a:avLst/>
          </a:prstGeom>
        </p:spPr>
      </p:pic>
      <p:sp>
        <p:nvSpPr>
          <p:cNvPr id="8" name="Rectangle 7">
            <a:extLst>
              <a:ext uri="{FF2B5EF4-FFF2-40B4-BE49-F238E27FC236}">
                <a16:creationId xmlns:a16="http://schemas.microsoft.com/office/drawing/2014/main" id="{0A440CA7-4101-7A4F-B545-9518E1CDC472}"/>
              </a:ext>
            </a:extLst>
          </p:cNvPr>
          <p:cNvSpPr/>
          <p:nvPr/>
        </p:nvSpPr>
        <p:spPr>
          <a:xfrm>
            <a:off x="5133475" y="689811"/>
            <a:ext cx="2887577"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9" name="Text Placeholder 1">
            <a:extLst>
              <a:ext uri="{FF2B5EF4-FFF2-40B4-BE49-F238E27FC236}">
                <a16:creationId xmlns:a16="http://schemas.microsoft.com/office/drawing/2014/main" id="{FAB55CC4-26E5-2C24-B103-0851CA32ED73}"/>
              </a:ext>
            </a:extLst>
          </p:cNvPr>
          <p:cNvSpPr txBox="1">
            <a:spLocks/>
          </p:cNvSpPr>
          <p:nvPr/>
        </p:nvSpPr>
        <p:spPr>
          <a:xfrm>
            <a:off x="5391423" y="2835189"/>
            <a:ext cx="2401677" cy="1126421"/>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spc="-10" dirty="0">
                <a:solidFill>
                  <a:schemeClr val="bg1"/>
                </a:solidFill>
                <a:latin typeface="+mn-lt"/>
                <a:ea typeface="Times New Roman" panose="02020603050405020304" pitchFamily="18" charset="0"/>
              </a:rPr>
              <a:t>Cliques and Freeze Out</a:t>
            </a:r>
          </a:p>
          <a:p>
            <a:pPr algn="ctr"/>
            <a:endParaRPr lang="en-US" sz="2400" b="1" spc="-10" dirty="0">
              <a:solidFill>
                <a:schemeClr val="bg1"/>
              </a:solidFill>
              <a:latin typeface="+mn-lt"/>
              <a:ea typeface="Times New Roman" panose="02020603050405020304" pitchFamily="18" charset="0"/>
            </a:endParaRPr>
          </a:p>
          <a:p>
            <a:pPr marL="0" marR="0" indent="0" algn="ctr">
              <a:spcBef>
                <a:spcPts val="750"/>
              </a:spcBef>
              <a:spcAft>
                <a:spcPts val="750"/>
              </a:spcAft>
              <a:buNone/>
            </a:pPr>
            <a:endParaRPr lang="en-US" sz="2400" spc="-15" dirty="0">
              <a:solidFill>
                <a:schemeClr val="bg1"/>
              </a:solidFill>
              <a:latin typeface="+mn-lt"/>
              <a:cs typeface="Arial" panose="020B0604020202020204" pitchFamily="34" charset="0"/>
            </a:endParaRPr>
          </a:p>
        </p:txBody>
      </p:sp>
      <p:sp>
        <p:nvSpPr>
          <p:cNvPr id="11" name="Title 10">
            <a:extLst>
              <a:ext uri="{FF2B5EF4-FFF2-40B4-BE49-F238E27FC236}">
                <a16:creationId xmlns:a16="http://schemas.microsoft.com/office/drawing/2014/main" id="{84936395-F1F6-843E-AF75-594E3C8CBBC6}"/>
              </a:ext>
            </a:extLst>
          </p:cNvPr>
          <p:cNvSpPr txBox="1">
            <a:spLocks/>
          </p:cNvSpPr>
          <p:nvPr/>
        </p:nvSpPr>
        <p:spPr>
          <a:xfrm>
            <a:off x="5391423" y="2245227"/>
            <a:ext cx="2401677" cy="369054"/>
          </a:xfrm>
          <a:prstGeom prst="rect">
            <a:avLst/>
          </a:prstGeom>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sz="2000" dirty="0">
                <a:solidFill>
                  <a:schemeClr val="accent3">
                    <a:lumMod val="20000"/>
                    <a:lumOff val="80000"/>
                  </a:schemeClr>
                </a:solidFill>
              </a:rPr>
              <a:t>Types of Bullies</a:t>
            </a:r>
          </a:p>
        </p:txBody>
      </p:sp>
      <p:cxnSp>
        <p:nvCxnSpPr>
          <p:cNvPr id="12" name="Straight Connector 11">
            <a:extLst>
              <a:ext uri="{FF2B5EF4-FFF2-40B4-BE49-F238E27FC236}">
                <a16:creationId xmlns:a16="http://schemas.microsoft.com/office/drawing/2014/main" id="{FA0C368E-C728-3600-6E60-9F4F2E249882}"/>
              </a:ext>
            </a:extLst>
          </p:cNvPr>
          <p:cNvCxnSpPr/>
          <p:nvPr/>
        </p:nvCxnSpPr>
        <p:spPr>
          <a:xfrm>
            <a:off x="5691438" y="2723819"/>
            <a:ext cx="1824038" cy="0"/>
          </a:xfrm>
          <a:prstGeom prst="line">
            <a:avLst/>
          </a:prstGeom>
          <a:ln w="12700">
            <a:solidFill>
              <a:schemeClr val="accent3">
                <a:lumMod val="20000"/>
                <a:lumOff val="80000"/>
              </a:schemeClr>
            </a:solidFill>
          </a:ln>
        </p:spPr>
        <p:style>
          <a:lnRef idx="1">
            <a:schemeClr val="accent4"/>
          </a:lnRef>
          <a:fillRef idx="0">
            <a:schemeClr val="accent4"/>
          </a:fillRef>
          <a:effectRef idx="0">
            <a:schemeClr val="accent4"/>
          </a:effectRef>
          <a:fontRef idx="minor">
            <a:schemeClr val="tx1"/>
          </a:fontRef>
        </p:style>
      </p:cxnSp>
      <p:grpSp>
        <p:nvGrpSpPr>
          <p:cNvPr id="19" name="Group 18">
            <a:extLst>
              <a:ext uri="{FF2B5EF4-FFF2-40B4-BE49-F238E27FC236}">
                <a16:creationId xmlns:a16="http://schemas.microsoft.com/office/drawing/2014/main" id="{D8E8B3A1-6981-794B-73A1-0A6007FDCEA9}"/>
              </a:ext>
            </a:extLst>
          </p:cNvPr>
          <p:cNvGrpSpPr/>
          <p:nvPr/>
        </p:nvGrpSpPr>
        <p:grpSpPr>
          <a:xfrm>
            <a:off x="6213430" y="1142960"/>
            <a:ext cx="830370" cy="838827"/>
            <a:chOff x="-2466975" y="1526558"/>
            <a:chExt cx="1987953" cy="2008199"/>
          </a:xfrm>
        </p:grpSpPr>
        <p:sp>
          <p:nvSpPr>
            <p:cNvPr id="20" name="Shape 2616">
              <a:extLst>
                <a:ext uri="{FF2B5EF4-FFF2-40B4-BE49-F238E27FC236}">
                  <a16:creationId xmlns:a16="http://schemas.microsoft.com/office/drawing/2014/main" id="{D9A455B9-70C2-7D3F-E1F2-00F54F1214EE}"/>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1" name="Oval 20">
              <a:extLst>
                <a:ext uri="{FF2B5EF4-FFF2-40B4-BE49-F238E27FC236}">
                  <a16:creationId xmlns:a16="http://schemas.microsoft.com/office/drawing/2014/main" id="{F3E622E8-C73D-F004-4E50-FA7DD80E1CAE}"/>
                </a:ext>
              </a:extLst>
            </p:cNvPr>
            <p:cNvSpPr/>
            <p:nvPr/>
          </p:nvSpPr>
          <p:spPr>
            <a:xfrm>
              <a:off x="-1657858" y="2355920"/>
              <a:ext cx="1178836" cy="117883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22" name="Shape 2558">
              <a:extLst>
                <a:ext uri="{FF2B5EF4-FFF2-40B4-BE49-F238E27FC236}">
                  <a16:creationId xmlns:a16="http://schemas.microsoft.com/office/drawing/2014/main" id="{691F8FDC-FAA1-9582-88DA-5143262D613D}"/>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2923634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2286"/>
            <a:ext cx="2770889" cy="5148072"/>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5086067" y="0"/>
            <a:ext cx="4057933" cy="5143500"/>
          </a:xfrm>
        </p:spPr>
      </p:pic>
      <p:sp>
        <p:nvSpPr>
          <p:cNvPr id="3" name="Title 2">
            <a:extLst>
              <a:ext uri="{FF2B5EF4-FFF2-40B4-BE49-F238E27FC236}">
                <a16:creationId xmlns:a16="http://schemas.microsoft.com/office/drawing/2014/main" id="{D705BEC8-C78E-A941-9072-A51FF77D09B4}"/>
              </a:ext>
            </a:extLst>
          </p:cNvPr>
          <p:cNvSpPr>
            <a:spLocks noGrp="1"/>
          </p:cNvSpPr>
          <p:nvPr>
            <p:ph type="title"/>
          </p:nvPr>
        </p:nvSpPr>
        <p:spPr>
          <a:xfrm>
            <a:off x="696854" y="317502"/>
            <a:ext cx="4753988" cy="369054"/>
          </a:xfrm>
          <a:prstGeom prst="rect">
            <a:avLst/>
          </a:prstGeom>
        </p:spPr>
        <p:txBody>
          <a:bodyPr/>
          <a:lstStyle/>
          <a:p>
            <a:r>
              <a:rPr lang="en-US" dirty="0"/>
              <a:t>Today’s Agenda</a:t>
            </a:r>
          </a:p>
        </p:txBody>
      </p:sp>
      <p:sp>
        <p:nvSpPr>
          <p:cNvPr id="4" name="Text Placeholder 3">
            <a:extLst>
              <a:ext uri="{FF2B5EF4-FFF2-40B4-BE49-F238E27FC236}">
                <a16:creationId xmlns:a16="http://schemas.microsoft.com/office/drawing/2014/main" id="{3260ACCA-63DF-A54E-9018-F104C6BB6699}"/>
              </a:ext>
            </a:extLst>
          </p:cNvPr>
          <p:cNvSpPr>
            <a:spLocks noGrp="1"/>
          </p:cNvSpPr>
          <p:nvPr>
            <p:ph type="body" sz="quarter" idx="14"/>
          </p:nvPr>
        </p:nvSpPr>
        <p:spPr>
          <a:xfrm>
            <a:off x="696854" y="979344"/>
            <a:ext cx="3955343" cy="3576063"/>
          </a:xfrm>
        </p:spPr>
        <p:txBody>
          <a:bodyPr/>
          <a:lstStyle/>
          <a:p>
            <a:pPr marL="361950" indent="-361950"/>
            <a:r>
              <a:rPr lang="en-US" sz="1600" b="1" dirty="0">
                <a:solidFill>
                  <a:schemeClr val="accent1"/>
                </a:solidFill>
                <a:latin typeface="+mj-lt"/>
              </a:rPr>
              <a:t>01.</a:t>
            </a:r>
            <a:r>
              <a:rPr lang="en-US" sz="1600" dirty="0">
                <a:latin typeface="+mj-lt"/>
              </a:rPr>
              <a:t> </a:t>
            </a:r>
            <a:r>
              <a:rPr lang="en-US" sz="1600" dirty="0">
                <a:latin typeface="+mj-lt"/>
                <a:ea typeface="Arial"/>
                <a:cs typeface="Arial"/>
                <a:sym typeface="Arial"/>
              </a:rPr>
              <a:t>Statistics</a:t>
            </a:r>
            <a:br>
              <a:rPr lang="en-US" sz="1600" dirty="0">
                <a:latin typeface="+mj-lt"/>
                <a:ea typeface="Arial"/>
                <a:cs typeface="Arial"/>
                <a:sym typeface="Arial"/>
              </a:rPr>
            </a:br>
            <a:r>
              <a:rPr lang="en-US" sz="1600" dirty="0">
                <a:solidFill>
                  <a:srgbClr val="008AAD"/>
                </a:solidFill>
                <a:latin typeface="+mj-lt"/>
                <a:ea typeface="Arial"/>
                <a:cs typeface="Arial"/>
                <a:sym typeface="Arial"/>
              </a:rPr>
              <a:t>•</a:t>
            </a:r>
            <a:r>
              <a:rPr lang="en-US" sz="1600" dirty="0">
                <a:latin typeface="+mj-lt"/>
                <a:ea typeface="Arial"/>
                <a:cs typeface="Arial"/>
                <a:sym typeface="Arial"/>
              </a:rPr>
              <a:t> </a:t>
            </a:r>
            <a:r>
              <a:rPr lang="en-US" sz="1400" dirty="0">
                <a:latin typeface="+mj-lt"/>
              </a:rPr>
              <a:t>Prevalence of Bullying</a:t>
            </a:r>
            <a:br>
              <a:rPr lang="en-US" sz="1400" dirty="0">
                <a:latin typeface="+mj-lt"/>
              </a:rPr>
            </a:br>
            <a:r>
              <a:rPr lang="en-US" sz="1600" dirty="0">
                <a:solidFill>
                  <a:srgbClr val="008AAD"/>
                </a:solidFill>
                <a:ea typeface="Arial"/>
                <a:cs typeface="Arial"/>
                <a:sym typeface="Arial"/>
              </a:rPr>
              <a:t>• </a:t>
            </a:r>
            <a:r>
              <a:rPr lang="en-US" sz="1400" dirty="0">
                <a:latin typeface="+mj-lt"/>
              </a:rPr>
              <a:t>Costs of Bullying</a:t>
            </a:r>
            <a:br>
              <a:rPr lang="en-US" sz="1600" dirty="0">
                <a:latin typeface="+mj-lt"/>
              </a:rPr>
            </a:br>
            <a:endParaRPr lang="en-US" sz="1600" dirty="0">
              <a:latin typeface="+mj-lt"/>
            </a:endParaRPr>
          </a:p>
          <a:p>
            <a:pPr marR="0" lvl="0" algn="l" rtl="0">
              <a:lnSpc>
                <a:spcPct val="107000"/>
              </a:lnSpc>
              <a:spcBef>
                <a:spcPts val="0"/>
              </a:spcBef>
              <a:spcAft>
                <a:spcPts val="0"/>
              </a:spcAft>
              <a:buSzPts val="1800"/>
            </a:pPr>
            <a:r>
              <a:rPr lang="en-US" sz="1600" b="1" dirty="0">
                <a:solidFill>
                  <a:schemeClr val="accent1"/>
                </a:solidFill>
                <a:latin typeface="+mj-lt"/>
              </a:rPr>
              <a:t>02.</a:t>
            </a:r>
            <a:r>
              <a:rPr lang="en-US" sz="1600" dirty="0">
                <a:latin typeface="+mj-lt"/>
              </a:rPr>
              <a:t> </a:t>
            </a:r>
            <a:r>
              <a:rPr lang="en-US" sz="1600" dirty="0">
                <a:latin typeface="+mj-lt"/>
                <a:ea typeface="Arial"/>
                <a:cs typeface="Arial"/>
                <a:sym typeface="Arial"/>
              </a:rPr>
              <a:t>Definition of Bullying</a:t>
            </a:r>
            <a:endParaRPr lang="en-US" sz="1600" dirty="0">
              <a:latin typeface="+mj-lt"/>
              <a:ea typeface="Calibri"/>
              <a:cs typeface="Calibri"/>
              <a:sym typeface="Calibri"/>
            </a:endParaRPr>
          </a:p>
          <a:p>
            <a:pPr marL="355600" lvl="1" indent="0">
              <a:lnSpc>
                <a:spcPct val="107000"/>
              </a:lnSpc>
              <a:spcAft>
                <a:spcPts val="0"/>
              </a:spcAft>
              <a:buSzPts val="1800"/>
              <a:buNone/>
            </a:pPr>
            <a:r>
              <a:rPr lang="en-US" sz="1400" dirty="0">
                <a:solidFill>
                  <a:srgbClr val="008AAD"/>
                </a:solidFill>
                <a:ea typeface="Arial"/>
                <a:cs typeface="Arial"/>
                <a:sym typeface="Arial"/>
              </a:rPr>
              <a:t>• </a:t>
            </a:r>
            <a:r>
              <a:rPr lang="en-US" sz="1400" dirty="0">
                <a:latin typeface="+mj-lt"/>
              </a:rPr>
              <a:t>Types of Bullies</a:t>
            </a:r>
          </a:p>
          <a:p>
            <a:pPr marL="260741" marR="0" lvl="0" indent="0" algn="l" rtl="0">
              <a:lnSpc>
                <a:spcPct val="107000"/>
              </a:lnSpc>
              <a:spcBef>
                <a:spcPts val="0"/>
              </a:spcBef>
              <a:spcAft>
                <a:spcPts val="0"/>
              </a:spcAft>
              <a:buNone/>
            </a:pPr>
            <a:endParaRPr lang="en-US" sz="1600" dirty="0">
              <a:latin typeface="+mj-lt"/>
            </a:endParaRPr>
          </a:p>
          <a:p>
            <a:pPr marR="0" lvl="0" algn="l" rtl="0">
              <a:lnSpc>
                <a:spcPct val="107000"/>
              </a:lnSpc>
              <a:spcBef>
                <a:spcPts val="0"/>
              </a:spcBef>
              <a:spcAft>
                <a:spcPts val="0"/>
              </a:spcAft>
              <a:buSzPts val="1800"/>
            </a:pPr>
            <a:r>
              <a:rPr lang="en-US" sz="1600" b="1" dirty="0">
                <a:solidFill>
                  <a:schemeClr val="accent1"/>
                </a:solidFill>
                <a:latin typeface="+mj-lt"/>
              </a:rPr>
              <a:t>03.</a:t>
            </a:r>
            <a:r>
              <a:rPr lang="en-US" sz="1600" dirty="0">
                <a:latin typeface="+mj-lt"/>
              </a:rPr>
              <a:t> Reasons Bullying Happens</a:t>
            </a:r>
            <a:br>
              <a:rPr lang="en-US" sz="1600" dirty="0">
                <a:latin typeface="+mj-lt"/>
              </a:rPr>
            </a:br>
            <a:endParaRPr lang="en-US" sz="1600" dirty="0">
              <a:latin typeface="+mj-lt"/>
            </a:endParaRPr>
          </a:p>
          <a:p>
            <a:pPr marR="0" lvl="0" algn="l" rtl="0">
              <a:lnSpc>
                <a:spcPct val="107000"/>
              </a:lnSpc>
              <a:spcBef>
                <a:spcPts val="0"/>
              </a:spcBef>
              <a:spcAft>
                <a:spcPts val="0"/>
              </a:spcAft>
              <a:buSzPts val="1800"/>
            </a:pPr>
            <a:r>
              <a:rPr lang="en-US" sz="1600" b="1" dirty="0">
                <a:solidFill>
                  <a:schemeClr val="accent1"/>
                </a:solidFill>
                <a:latin typeface="+mj-lt"/>
              </a:rPr>
              <a:t>04.</a:t>
            </a:r>
            <a:r>
              <a:rPr lang="en-US" sz="1600" dirty="0">
                <a:latin typeface="+mj-lt"/>
              </a:rPr>
              <a:t> </a:t>
            </a:r>
            <a:r>
              <a:rPr lang="en-US" sz="1600" dirty="0">
                <a:latin typeface="+mj-lt"/>
                <a:ea typeface="Arial"/>
                <a:cs typeface="Arial"/>
                <a:sym typeface="Arial"/>
              </a:rPr>
              <a:t>How to Recognize Bully</a:t>
            </a:r>
            <a:r>
              <a:rPr lang="en-US" sz="1600" dirty="0">
                <a:latin typeface="+mj-lt"/>
              </a:rPr>
              <a:t>ing</a:t>
            </a:r>
            <a:br>
              <a:rPr lang="en-US" sz="1600" dirty="0">
                <a:latin typeface="+mj-lt"/>
              </a:rPr>
            </a:br>
            <a:endParaRPr lang="en-US" sz="1600" dirty="0">
              <a:latin typeface="+mj-lt"/>
              <a:ea typeface="Calibri"/>
              <a:cs typeface="Calibri"/>
              <a:sym typeface="Calibri"/>
            </a:endParaRPr>
          </a:p>
          <a:p>
            <a:pPr marR="0" lvl="0" algn="l" rtl="0">
              <a:lnSpc>
                <a:spcPct val="107000"/>
              </a:lnSpc>
              <a:spcBef>
                <a:spcPts val="0"/>
              </a:spcBef>
              <a:spcAft>
                <a:spcPts val="0"/>
              </a:spcAft>
              <a:buSzPts val="1800"/>
            </a:pPr>
            <a:r>
              <a:rPr lang="en-US" sz="1600" b="1" dirty="0">
                <a:solidFill>
                  <a:schemeClr val="accent1"/>
                </a:solidFill>
                <a:latin typeface="+mj-lt"/>
              </a:rPr>
              <a:t>05.</a:t>
            </a:r>
            <a:r>
              <a:rPr lang="en-US" sz="1600" dirty="0">
                <a:latin typeface="+mj-lt"/>
              </a:rPr>
              <a:t> </a:t>
            </a:r>
            <a:r>
              <a:rPr lang="en-US" sz="1600" dirty="0">
                <a:latin typeface="+mj-lt"/>
                <a:ea typeface="Arial"/>
                <a:cs typeface="Arial"/>
                <a:sym typeface="Arial"/>
              </a:rPr>
              <a:t>How to Stop</a:t>
            </a:r>
            <a:r>
              <a:rPr lang="en-US" sz="1600" dirty="0">
                <a:latin typeface="+mj-lt"/>
                <a:ea typeface="Calibri"/>
                <a:cs typeface="Calibri"/>
                <a:sym typeface="Calibri"/>
              </a:rPr>
              <a:t> a Bully </a:t>
            </a:r>
            <a:r>
              <a:rPr lang="en-US" sz="1600" dirty="0">
                <a:effectLst/>
                <a:latin typeface="+mj-lt"/>
                <a:ea typeface="Calibri" panose="020F0502020204030204" pitchFamily="34" charset="0"/>
                <a:cs typeface="Times New Roman" panose="02020603050405020304" pitchFamily="18" charset="0"/>
              </a:rPr>
              <a:t> </a:t>
            </a:r>
          </a:p>
          <a:p>
            <a:pPr marL="342900" indent="-342900">
              <a:buAutoNum type="arabicPeriod" startAt="4"/>
            </a:pPr>
            <a:endParaRPr lang="en-US" dirty="0"/>
          </a:p>
        </p:txBody>
      </p:sp>
    </p:spTree>
    <p:custDataLst>
      <p:tags r:id="rId1"/>
    </p:custDataLst>
    <p:extLst>
      <p:ext uri="{BB962C8B-B14F-4D97-AF65-F5344CB8AC3E}">
        <p14:creationId xmlns:p14="http://schemas.microsoft.com/office/powerpoint/2010/main" val="255120800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BC728F4-DDCF-1B23-CEC3-FEBDFC68B98B}"/>
              </a:ext>
            </a:extLst>
          </p:cNvPr>
          <p:cNvPicPr>
            <a:picLocks noChangeAspect="1" noChangeArrowheads="1"/>
          </p:cNvPicPr>
          <p:nvPr/>
        </p:nvPicPr>
        <p:blipFill rotWithShape="1">
          <a:blip r:embed="rId4"/>
          <a:srcRect l="33683" t="754" r="3" b="-754"/>
          <a:stretch/>
        </p:blipFill>
        <p:spPr bwMode="auto">
          <a:xfrm>
            <a:off x="3080084" y="1588"/>
            <a:ext cx="6063916" cy="51387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918A2B1-A296-D59B-BCEB-5078CA87C855}"/>
              </a:ext>
            </a:extLst>
          </p:cNvPr>
          <p:cNvSpPr/>
          <p:nvPr/>
        </p:nvSpPr>
        <p:spPr>
          <a:xfrm>
            <a:off x="1364344" y="647280"/>
            <a:ext cx="2887577"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9" name="Text Placeholder 1">
            <a:extLst>
              <a:ext uri="{FF2B5EF4-FFF2-40B4-BE49-F238E27FC236}">
                <a16:creationId xmlns:a16="http://schemas.microsoft.com/office/drawing/2014/main" id="{CF17B0A6-ED2E-5EC4-5534-CA0833DF723B}"/>
              </a:ext>
            </a:extLst>
          </p:cNvPr>
          <p:cNvSpPr txBox="1">
            <a:spLocks/>
          </p:cNvSpPr>
          <p:nvPr/>
        </p:nvSpPr>
        <p:spPr>
          <a:xfrm>
            <a:off x="1418581" y="2792659"/>
            <a:ext cx="2779103" cy="720552"/>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mn-lt"/>
                <a:ea typeface="Open Sans" panose="020B0606030504020204" pitchFamily="34" charset="0"/>
                <a:cs typeface="Arial" panose="020B0604020202020204" pitchFamily="34" charset="0"/>
              </a:rPr>
              <a:t>Gossip</a:t>
            </a:r>
            <a:endParaRPr lang="en-US" sz="1200" spc="-15" dirty="0">
              <a:solidFill>
                <a:schemeClr val="bg1"/>
              </a:solidFill>
              <a:latin typeface="+mn-lt"/>
              <a:cs typeface="Arial" panose="020B0604020202020204" pitchFamily="34" charset="0"/>
            </a:endParaRPr>
          </a:p>
        </p:txBody>
      </p:sp>
      <p:sp>
        <p:nvSpPr>
          <p:cNvPr id="11" name="Title 10">
            <a:extLst>
              <a:ext uri="{FF2B5EF4-FFF2-40B4-BE49-F238E27FC236}">
                <a16:creationId xmlns:a16="http://schemas.microsoft.com/office/drawing/2014/main" id="{E110E5C6-E6FA-D733-AF6A-3FC1B94C2844}"/>
              </a:ext>
            </a:extLst>
          </p:cNvPr>
          <p:cNvSpPr txBox="1">
            <a:spLocks/>
          </p:cNvSpPr>
          <p:nvPr/>
        </p:nvSpPr>
        <p:spPr>
          <a:xfrm>
            <a:off x="1607294" y="2202696"/>
            <a:ext cx="2401677" cy="369054"/>
          </a:xfrm>
          <a:prstGeom prst="rect">
            <a:avLst/>
          </a:prstGeom>
        </p:spPr>
        <p:txBody>
          <a:bodyPr/>
          <a:lstStyle>
            <a:lvl1pPr>
              <a:spcBef>
                <a:spcPct val="0"/>
              </a:spcBef>
              <a:buNone/>
              <a:defRPr sz="2400" b="1" i="0">
                <a:solidFill>
                  <a:schemeClr val="accent1"/>
                </a:solidFill>
                <a:latin typeface="+mj-lt"/>
                <a:ea typeface="+mj-ea"/>
                <a:cs typeface="Arial" panose="020B0604020202020204" pitchFamily="34" charset="0"/>
              </a:defRPr>
            </a:lvl1pPr>
          </a:lstStyle>
          <a:p>
            <a:pPr algn="ctr"/>
            <a:r>
              <a:rPr lang="en-US" sz="2000" dirty="0">
                <a:solidFill>
                  <a:schemeClr val="accent3">
                    <a:lumMod val="20000"/>
                    <a:lumOff val="80000"/>
                  </a:schemeClr>
                </a:solidFill>
              </a:rPr>
              <a:t>Types of Bullies</a:t>
            </a:r>
          </a:p>
        </p:txBody>
      </p:sp>
      <p:cxnSp>
        <p:nvCxnSpPr>
          <p:cNvPr id="12" name="Straight Connector 11">
            <a:extLst>
              <a:ext uri="{FF2B5EF4-FFF2-40B4-BE49-F238E27FC236}">
                <a16:creationId xmlns:a16="http://schemas.microsoft.com/office/drawing/2014/main" id="{B037D03F-7282-4A01-3DB2-3B8717460719}"/>
              </a:ext>
            </a:extLst>
          </p:cNvPr>
          <p:cNvCxnSpPr>
            <a:cxnSpLocks/>
          </p:cNvCxnSpPr>
          <p:nvPr/>
        </p:nvCxnSpPr>
        <p:spPr>
          <a:xfrm>
            <a:off x="1896113" y="2681288"/>
            <a:ext cx="1824038" cy="0"/>
          </a:xfrm>
          <a:prstGeom prst="line">
            <a:avLst/>
          </a:prstGeom>
          <a:ln w="12700">
            <a:solidFill>
              <a:schemeClr val="accent3">
                <a:lumMod val="20000"/>
                <a:lumOff val="80000"/>
              </a:schemeClr>
            </a:solidFill>
          </a:ln>
        </p:spPr>
        <p:style>
          <a:lnRef idx="1">
            <a:schemeClr val="accent4"/>
          </a:lnRef>
          <a:fillRef idx="0">
            <a:schemeClr val="accent4"/>
          </a:fillRef>
          <a:effectRef idx="0">
            <a:schemeClr val="accent4"/>
          </a:effectRef>
          <a:fontRef idx="minor">
            <a:schemeClr val="tx1"/>
          </a:fontRef>
        </p:style>
      </p:cxnSp>
      <p:grpSp>
        <p:nvGrpSpPr>
          <p:cNvPr id="22" name="Group 21">
            <a:extLst>
              <a:ext uri="{FF2B5EF4-FFF2-40B4-BE49-F238E27FC236}">
                <a16:creationId xmlns:a16="http://schemas.microsoft.com/office/drawing/2014/main" id="{D32C309F-6493-7015-C7C2-95D2F8B1FFA3}"/>
              </a:ext>
            </a:extLst>
          </p:cNvPr>
          <p:cNvGrpSpPr/>
          <p:nvPr/>
        </p:nvGrpSpPr>
        <p:grpSpPr>
          <a:xfrm>
            <a:off x="2392947" y="1142960"/>
            <a:ext cx="830370" cy="838827"/>
            <a:chOff x="-2466975" y="1526558"/>
            <a:chExt cx="1987953" cy="2008199"/>
          </a:xfrm>
        </p:grpSpPr>
        <p:sp>
          <p:nvSpPr>
            <p:cNvPr id="23" name="Shape 2616">
              <a:extLst>
                <a:ext uri="{FF2B5EF4-FFF2-40B4-BE49-F238E27FC236}">
                  <a16:creationId xmlns:a16="http://schemas.microsoft.com/office/drawing/2014/main" id="{CA5B6E70-1D86-AEDA-DE65-708DFAFBDFDD}"/>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4" name="Oval 23">
              <a:extLst>
                <a:ext uri="{FF2B5EF4-FFF2-40B4-BE49-F238E27FC236}">
                  <a16:creationId xmlns:a16="http://schemas.microsoft.com/office/drawing/2014/main" id="{C61F2B84-B122-12A6-2C62-D21183E75032}"/>
                </a:ext>
              </a:extLst>
            </p:cNvPr>
            <p:cNvSpPr/>
            <p:nvPr/>
          </p:nvSpPr>
          <p:spPr>
            <a:xfrm>
              <a:off x="-1657858" y="2355920"/>
              <a:ext cx="1178836" cy="117883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25" name="Shape 2558">
              <a:extLst>
                <a:ext uri="{FF2B5EF4-FFF2-40B4-BE49-F238E27FC236}">
                  <a16:creationId xmlns:a16="http://schemas.microsoft.com/office/drawing/2014/main" id="{C61B87E0-486C-A57A-6734-76CC0A82D724}"/>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1993425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7D0E3-549F-804B-A5C0-3745063DB9BE}"/>
              </a:ext>
            </a:extLst>
          </p:cNvPr>
          <p:cNvSpPr>
            <a:spLocks noGrp="1"/>
          </p:cNvSpPr>
          <p:nvPr>
            <p:ph type="title"/>
          </p:nvPr>
        </p:nvSpPr>
        <p:spPr>
          <a:xfrm>
            <a:off x="376813" y="287522"/>
            <a:ext cx="8491415" cy="369054"/>
          </a:xfrm>
        </p:spPr>
        <p:txBody>
          <a:bodyPr/>
          <a:lstStyle/>
          <a:p>
            <a:pPr algn="ctr"/>
            <a:r>
              <a:rPr lang="en-US" dirty="0"/>
              <a:t>Reasons bullying Happens</a:t>
            </a:r>
          </a:p>
        </p:txBody>
      </p:sp>
      <p:sp>
        <p:nvSpPr>
          <p:cNvPr id="5" name="Oval 4">
            <a:extLst>
              <a:ext uri="{FF2B5EF4-FFF2-40B4-BE49-F238E27FC236}">
                <a16:creationId xmlns:a16="http://schemas.microsoft.com/office/drawing/2014/main" id="{2E331530-8DB0-CEC9-FFD2-339782B53930}"/>
              </a:ext>
            </a:extLst>
          </p:cNvPr>
          <p:cNvSpPr/>
          <p:nvPr/>
        </p:nvSpPr>
        <p:spPr>
          <a:xfrm>
            <a:off x="4402760" y="1409700"/>
            <a:ext cx="1946836" cy="1946329"/>
          </a:xfrm>
          <a:prstGeom prst="ellipse">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6" name="Oval 5">
            <a:extLst>
              <a:ext uri="{FF2B5EF4-FFF2-40B4-BE49-F238E27FC236}">
                <a16:creationId xmlns:a16="http://schemas.microsoft.com/office/drawing/2014/main" id="{54EB2129-3622-CFAD-BAD9-4573097A6E03}"/>
              </a:ext>
            </a:extLst>
          </p:cNvPr>
          <p:cNvSpPr/>
          <p:nvPr/>
        </p:nvSpPr>
        <p:spPr>
          <a:xfrm>
            <a:off x="6163294" y="1409502"/>
            <a:ext cx="1946151" cy="1946329"/>
          </a:xfrm>
          <a:prstGeom prst="ellipse">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7" name="Oval 6">
            <a:extLst>
              <a:ext uri="{FF2B5EF4-FFF2-40B4-BE49-F238E27FC236}">
                <a16:creationId xmlns:a16="http://schemas.microsoft.com/office/drawing/2014/main" id="{817957B7-AA90-91E8-17B4-38F1C46CBB85}"/>
              </a:ext>
            </a:extLst>
          </p:cNvPr>
          <p:cNvSpPr/>
          <p:nvPr/>
        </p:nvSpPr>
        <p:spPr>
          <a:xfrm>
            <a:off x="882379" y="1409503"/>
            <a:ext cx="1946151" cy="1946329"/>
          </a:xfrm>
          <a:prstGeom prst="ellipse">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8" name="Oval 7">
            <a:extLst>
              <a:ext uri="{FF2B5EF4-FFF2-40B4-BE49-F238E27FC236}">
                <a16:creationId xmlns:a16="http://schemas.microsoft.com/office/drawing/2014/main" id="{7054E0FF-4D4B-C8D5-E886-D3EA49122FE9}"/>
              </a:ext>
            </a:extLst>
          </p:cNvPr>
          <p:cNvSpPr/>
          <p:nvPr/>
        </p:nvSpPr>
        <p:spPr>
          <a:xfrm>
            <a:off x="2642227" y="1409700"/>
            <a:ext cx="1946836" cy="1946329"/>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16" name="TextBox 15">
            <a:extLst>
              <a:ext uri="{FF2B5EF4-FFF2-40B4-BE49-F238E27FC236}">
                <a16:creationId xmlns:a16="http://schemas.microsoft.com/office/drawing/2014/main" id="{356F53C8-5CA5-F47D-0B3D-84F83E260AD5}"/>
              </a:ext>
            </a:extLst>
          </p:cNvPr>
          <p:cNvSpPr txBox="1"/>
          <p:nvPr/>
        </p:nvSpPr>
        <p:spPr>
          <a:xfrm>
            <a:off x="851512" y="3496460"/>
            <a:ext cx="1920878" cy="523220"/>
          </a:xfrm>
          <a:prstGeom prst="rect">
            <a:avLst/>
          </a:prstGeom>
          <a:noFill/>
        </p:spPr>
        <p:txBody>
          <a:bodyPr wrap="square">
            <a:spAutoFit/>
          </a:bodyPr>
          <a:lstStyle/>
          <a:p>
            <a:pPr algn="ctr"/>
            <a:r>
              <a:rPr lang="en-US" sz="1400" b="1" dirty="0">
                <a:solidFill>
                  <a:srgbClr val="6C6E70"/>
                </a:solidFill>
              </a:rPr>
              <a:t>Work Environment Allows</a:t>
            </a:r>
          </a:p>
        </p:txBody>
      </p:sp>
      <p:sp>
        <p:nvSpPr>
          <p:cNvPr id="17" name="TextBox 16">
            <a:extLst>
              <a:ext uri="{FF2B5EF4-FFF2-40B4-BE49-F238E27FC236}">
                <a16:creationId xmlns:a16="http://schemas.microsoft.com/office/drawing/2014/main" id="{9CEA381D-53D7-2AF4-A28E-8D235BEAEFC9}"/>
              </a:ext>
            </a:extLst>
          </p:cNvPr>
          <p:cNvSpPr txBox="1"/>
          <p:nvPr/>
        </p:nvSpPr>
        <p:spPr>
          <a:xfrm>
            <a:off x="2772390" y="3473274"/>
            <a:ext cx="1602336" cy="523220"/>
          </a:xfrm>
          <a:prstGeom prst="rect">
            <a:avLst/>
          </a:prstGeom>
          <a:noFill/>
        </p:spPr>
        <p:txBody>
          <a:bodyPr wrap="square">
            <a:spAutoFit/>
          </a:bodyPr>
          <a:lstStyle/>
          <a:p>
            <a:pPr algn="ctr"/>
            <a:r>
              <a:rPr lang="en-US" sz="1400" b="1" dirty="0">
                <a:solidFill>
                  <a:srgbClr val="6C6E70"/>
                </a:solidFill>
              </a:rPr>
              <a:t>Learned Behavior</a:t>
            </a:r>
          </a:p>
        </p:txBody>
      </p:sp>
      <p:sp>
        <p:nvSpPr>
          <p:cNvPr id="18" name="TextBox 17">
            <a:extLst>
              <a:ext uri="{FF2B5EF4-FFF2-40B4-BE49-F238E27FC236}">
                <a16:creationId xmlns:a16="http://schemas.microsoft.com/office/drawing/2014/main" id="{053C64C7-BEAB-C004-8718-CA53B6CB8315}"/>
              </a:ext>
            </a:extLst>
          </p:cNvPr>
          <p:cNvSpPr txBox="1"/>
          <p:nvPr/>
        </p:nvSpPr>
        <p:spPr>
          <a:xfrm>
            <a:off x="4546601" y="3469906"/>
            <a:ext cx="1591293" cy="307777"/>
          </a:xfrm>
          <a:prstGeom prst="rect">
            <a:avLst/>
          </a:prstGeom>
          <a:noFill/>
        </p:spPr>
        <p:txBody>
          <a:bodyPr wrap="square">
            <a:spAutoFit/>
          </a:bodyPr>
          <a:lstStyle/>
          <a:p>
            <a:pPr algn="ctr"/>
            <a:r>
              <a:rPr lang="en-US" sz="1400" b="1" dirty="0">
                <a:solidFill>
                  <a:srgbClr val="6C6E70"/>
                </a:solidFill>
              </a:rPr>
              <a:t>Stress/Trauma</a:t>
            </a:r>
          </a:p>
        </p:txBody>
      </p:sp>
      <p:sp>
        <p:nvSpPr>
          <p:cNvPr id="19" name="TextBox 18">
            <a:extLst>
              <a:ext uri="{FF2B5EF4-FFF2-40B4-BE49-F238E27FC236}">
                <a16:creationId xmlns:a16="http://schemas.microsoft.com/office/drawing/2014/main" id="{9D47F722-4717-A68C-B727-8D0CBFD96E32}"/>
              </a:ext>
            </a:extLst>
          </p:cNvPr>
          <p:cNvSpPr txBox="1"/>
          <p:nvPr/>
        </p:nvSpPr>
        <p:spPr>
          <a:xfrm>
            <a:off x="6295604" y="3469906"/>
            <a:ext cx="1813842" cy="307777"/>
          </a:xfrm>
          <a:prstGeom prst="rect">
            <a:avLst/>
          </a:prstGeom>
          <a:noFill/>
        </p:spPr>
        <p:txBody>
          <a:bodyPr wrap="square">
            <a:spAutoFit/>
          </a:bodyPr>
          <a:lstStyle/>
          <a:p>
            <a:pPr algn="ctr"/>
            <a:r>
              <a:rPr lang="en-US" sz="1400" b="1" dirty="0">
                <a:solidFill>
                  <a:srgbClr val="6C6E70"/>
                </a:solidFill>
              </a:rPr>
              <a:t>Low Self-esteem</a:t>
            </a:r>
          </a:p>
        </p:txBody>
      </p:sp>
      <p:sp>
        <p:nvSpPr>
          <p:cNvPr id="23" name="Rectangle 8">
            <a:extLst>
              <a:ext uri="{FF2B5EF4-FFF2-40B4-BE49-F238E27FC236}">
                <a16:creationId xmlns:a16="http://schemas.microsoft.com/office/drawing/2014/main" id="{CDA503C0-1D89-BB02-E4AD-88414BEBD2DC}"/>
              </a:ext>
            </a:extLst>
          </p:cNvPr>
          <p:cNvSpPr>
            <a:spLocks noChangeArrowheads="1"/>
          </p:cNvSpPr>
          <p:nvPr/>
        </p:nvSpPr>
        <p:spPr bwMode="auto">
          <a:xfrm>
            <a:off x="1385258" y="2057577"/>
            <a:ext cx="940391" cy="650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01.</a:t>
            </a:r>
          </a:p>
        </p:txBody>
      </p:sp>
      <p:sp>
        <p:nvSpPr>
          <p:cNvPr id="24" name="Rectangle 8">
            <a:extLst>
              <a:ext uri="{FF2B5EF4-FFF2-40B4-BE49-F238E27FC236}">
                <a16:creationId xmlns:a16="http://schemas.microsoft.com/office/drawing/2014/main" id="{986357E6-D558-87B6-73D7-C974041CBEE2}"/>
              </a:ext>
            </a:extLst>
          </p:cNvPr>
          <p:cNvSpPr>
            <a:spLocks noChangeArrowheads="1"/>
          </p:cNvSpPr>
          <p:nvPr/>
        </p:nvSpPr>
        <p:spPr bwMode="auto">
          <a:xfrm>
            <a:off x="3183206" y="2045054"/>
            <a:ext cx="940391" cy="650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02.</a:t>
            </a:r>
          </a:p>
        </p:txBody>
      </p:sp>
      <p:sp>
        <p:nvSpPr>
          <p:cNvPr id="25" name="Rectangle 8">
            <a:extLst>
              <a:ext uri="{FF2B5EF4-FFF2-40B4-BE49-F238E27FC236}">
                <a16:creationId xmlns:a16="http://schemas.microsoft.com/office/drawing/2014/main" id="{64354CD4-C7D2-5925-DA85-1941CA19015E}"/>
              </a:ext>
            </a:extLst>
          </p:cNvPr>
          <p:cNvSpPr>
            <a:spLocks noChangeArrowheads="1"/>
          </p:cNvSpPr>
          <p:nvPr/>
        </p:nvSpPr>
        <p:spPr bwMode="auto">
          <a:xfrm>
            <a:off x="4901738" y="2045054"/>
            <a:ext cx="940391" cy="650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03.</a:t>
            </a:r>
          </a:p>
        </p:txBody>
      </p:sp>
      <p:sp>
        <p:nvSpPr>
          <p:cNvPr id="26" name="Rectangle 8">
            <a:extLst>
              <a:ext uri="{FF2B5EF4-FFF2-40B4-BE49-F238E27FC236}">
                <a16:creationId xmlns:a16="http://schemas.microsoft.com/office/drawing/2014/main" id="{3663E25F-13D6-44CD-8F04-FFA4D9F3DF5A}"/>
              </a:ext>
            </a:extLst>
          </p:cNvPr>
          <p:cNvSpPr>
            <a:spLocks noChangeArrowheads="1"/>
          </p:cNvSpPr>
          <p:nvPr/>
        </p:nvSpPr>
        <p:spPr bwMode="auto">
          <a:xfrm>
            <a:off x="6759325" y="2045054"/>
            <a:ext cx="940391" cy="650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04.</a:t>
            </a:r>
          </a:p>
        </p:txBody>
      </p:sp>
    </p:spTree>
    <p:custDataLst>
      <p:tags r:id="rId1"/>
    </p:custDataLst>
    <p:extLst>
      <p:ext uri="{BB962C8B-B14F-4D97-AF65-F5344CB8AC3E}">
        <p14:creationId xmlns:p14="http://schemas.microsoft.com/office/powerpoint/2010/main" val="37100560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20">
            <a:extLst>
              <a:ext uri="{FF2B5EF4-FFF2-40B4-BE49-F238E27FC236}">
                <a16:creationId xmlns:a16="http://schemas.microsoft.com/office/drawing/2014/main" id="{16AF358F-54D0-A236-D6B3-99E7ABE40070}"/>
              </a:ext>
            </a:extLst>
          </p:cNvPr>
          <p:cNvPicPr>
            <a:picLocks noChangeAspect="1"/>
          </p:cNvPicPr>
          <p:nvPr/>
        </p:nvPicPr>
        <p:blipFill rotWithShape="1">
          <a:blip r:embed="rId4"/>
          <a:srcRect t="31322" r="15375" b="28545"/>
          <a:stretch/>
        </p:blipFill>
        <p:spPr>
          <a:xfrm>
            <a:off x="1345" y="0"/>
            <a:ext cx="9144000" cy="2438508"/>
          </a:xfrm>
          <a:prstGeom prst="rect">
            <a:avLst/>
          </a:prstGeom>
        </p:spPr>
      </p:pic>
      <p:sp>
        <p:nvSpPr>
          <p:cNvPr id="5" name="Rectangle 4">
            <a:extLst>
              <a:ext uri="{FF2B5EF4-FFF2-40B4-BE49-F238E27FC236}">
                <a16:creationId xmlns:a16="http://schemas.microsoft.com/office/drawing/2014/main" id="{98120320-6972-2F1D-4E36-B4E23CA32E73}"/>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charset="0"/>
              <a:ea typeface="Lato Light" charset="0"/>
              <a:cs typeface="Lato Light" charset="0"/>
            </a:endParaRPr>
          </a:p>
        </p:txBody>
      </p:sp>
      <p:sp>
        <p:nvSpPr>
          <p:cNvPr id="6" name="TextBox 5">
            <a:extLst>
              <a:ext uri="{FF2B5EF4-FFF2-40B4-BE49-F238E27FC236}">
                <a16:creationId xmlns:a16="http://schemas.microsoft.com/office/drawing/2014/main" id="{846B79AE-8761-1CEA-A867-9FA247633F70}"/>
              </a:ext>
            </a:extLst>
          </p:cNvPr>
          <p:cNvSpPr txBox="1"/>
          <p:nvPr/>
        </p:nvSpPr>
        <p:spPr>
          <a:xfrm>
            <a:off x="635000" y="3728993"/>
            <a:ext cx="3200400" cy="465512"/>
          </a:xfrm>
          <a:prstGeom prst="rect">
            <a:avLst/>
          </a:prstGeom>
          <a:noFill/>
        </p:spPr>
        <p:txBody>
          <a:bodyPr wrap="square" lIns="34290" tIns="17145" rIns="34290" bIns="17145"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defRPr>
            </a:lvl1pPr>
          </a:lstStyle>
          <a:p>
            <a:r>
              <a:rPr lang="en-US" sz="1400" dirty="0"/>
              <a:t>Keep Your Finger on the Pulse Across Multiple Layers in the Organization</a:t>
            </a:r>
          </a:p>
        </p:txBody>
      </p:sp>
      <p:sp>
        <p:nvSpPr>
          <p:cNvPr id="7" name="TextBox 6">
            <a:extLst>
              <a:ext uri="{FF2B5EF4-FFF2-40B4-BE49-F238E27FC236}">
                <a16:creationId xmlns:a16="http://schemas.microsoft.com/office/drawing/2014/main" id="{0B16161C-3396-12F6-18AD-478B8413E6CD}"/>
              </a:ext>
            </a:extLst>
          </p:cNvPr>
          <p:cNvSpPr txBox="1"/>
          <p:nvPr/>
        </p:nvSpPr>
        <p:spPr>
          <a:xfrm>
            <a:off x="5130799" y="3728993"/>
            <a:ext cx="3436257" cy="465512"/>
          </a:xfrm>
          <a:prstGeom prst="rect">
            <a:avLst/>
          </a:prstGeom>
          <a:noFill/>
        </p:spPr>
        <p:txBody>
          <a:bodyPr wrap="square" lIns="34290" tIns="17145" rIns="34290" bIns="17145"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defRPr>
            </a:lvl1pPr>
          </a:lstStyle>
          <a:p>
            <a:r>
              <a:rPr lang="en-US" sz="1400" dirty="0"/>
              <a:t>Employee Engagement </a:t>
            </a:r>
            <a:br>
              <a:rPr lang="en-US" sz="1400" dirty="0"/>
            </a:br>
            <a:r>
              <a:rPr lang="en-US" sz="1400" dirty="0"/>
              <a:t>Surveys</a:t>
            </a:r>
          </a:p>
        </p:txBody>
      </p:sp>
      <p:sp>
        <p:nvSpPr>
          <p:cNvPr id="9" name="Rectangle 8">
            <a:extLst>
              <a:ext uri="{FF2B5EF4-FFF2-40B4-BE49-F238E27FC236}">
                <a16:creationId xmlns:a16="http://schemas.microsoft.com/office/drawing/2014/main" id="{69B0A9E5-A80A-48E3-BC61-26DC2B88133C}"/>
              </a:ext>
            </a:extLst>
          </p:cNvPr>
          <p:cNvSpPr/>
          <p:nvPr/>
        </p:nvSpPr>
        <p:spPr>
          <a:xfrm>
            <a:off x="-1" y="0"/>
            <a:ext cx="7399872" cy="2438508"/>
          </a:xfrm>
          <a:prstGeom prst="rect">
            <a:avLst/>
          </a:prstGeom>
          <a:gradFill flip="none" rotWithShape="1">
            <a:gsLst>
              <a:gs pos="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8DCF8FF7-D5CF-B955-B5BE-8293CBC777A7}"/>
              </a:ext>
            </a:extLst>
          </p:cNvPr>
          <p:cNvSpPr txBox="1">
            <a:spLocks/>
          </p:cNvSpPr>
          <p:nvPr/>
        </p:nvSpPr>
        <p:spPr>
          <a:xfrm>
            <a:off x="435428" y="653142"/>
            <a:ext cx="3757368" cy="1024425"/>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How to Recognize?</a:t>
            </a:r>
            <a:endParaRPr lang="en-US" b="0" dirty="0">
              <a:solidFill>
                <a:schemeClr val="bg1"/>
              </a:solidFill>
            </a:endParaRPr>
          </a:p>
        </p:txBody>
      </p:sp>
      <p:cxnSp>
        <p:nvCxnSpPr>
          <p:cNvPr id="15" name="Straight Connector 14">
            <a:extLst>
              <a:ext uri="{FF2B5EF4-FFF2-40B4-BE49-F238E27FC236}">
                <a16:creationId xmlns:a16="http://schemas.microsoft.com/office/drawing/2014/main" id="{CEE6F5B7-52B6-5D65-215A-B96DDEABA524}"/>
              </a:ext>
            </a:extLst>
          </p:cNvPr>
          <p:cNvCxnSpPr>
            <a:cxnSpLocks/>
          </p:cNvCxnSpPr>
          <p:nvPr/>
        </p:nvCxnSpPr>
        <p:spPr>
          <a:xfrm>
            <a:off x="6623128" y="353209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D80945-7EA5-0F32-10BB-F35EE1DA5A90}"/>
              </a:ext>
            </a:extLst>
          </p:cNvPr>
          <p:cNvCxnSpPr>
            <a:cxnSpLocks/>
          </p:cNvCxnSpPr>
          <p:nvPr/>
        </p:nvCxnSpPr>
        <p:spPr>
          <a:xfrm>
            <a:off x="2009401" y="3532091"/>
            <a:ext cx="4515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8">
            <a:extLst>
              <a:ext uri="{FF2B5EF4-FFF2-40B4-BE49-F238E27FC236}">
                <a16:creationId xmlns:a16="http://schemas.microsoft.com/office/drawing/2014/main" id="{CF82CDDE-5F55-DBC9-7F0D-9FEB82E5E196}"/>
              </a:ext>
            </a:extLst>
          </p:cNvPr>
          <p:cNvSpPr>
            <a:spLocks noChangeArrowheads="1"/>
          </p:cNvSpPr>
          <p:nvPr/>
        </p:nvSpPr>
        <p:spPr bwMode="auto">
          <a:xfrm>
            <a:off x="1855996" y="285124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Arial" panose="020B0604020202020204"/>
                <a:ea typeface="+mn-ea"/>
                <a:cs typeface="Arial" panose="020B0604020202020204" pitchFamily="34" charset="0"/>
              </a:rPr>
              <a:t>01.</a:t>
            </a:r>
          </a:p>
        </p:txBody>
      </p:sp>
      <p:sp>
        <p:nvSpPr>
          <p:cNvPr id="18" name="Rectangle 8">
            <a:extLst>
              <a:ext uri="{FF2B5EF4-FFF2-40B4-BE49-F238E27FC236}">
                <a16:creationId xmlns:a16="http://schemas.microsoft.com/office/drawing/2014/main" id="{2865A56C-785B-5E51-3DDD-7D6DD03316D9}"/>
              </a:ext>
            </a:extLst>
          </p:cNvPr>
          <p:cNvSpPr>
            <a:spLocks noChangeArrowheads="1"/>
          </p:cNvSpPr>
          <p:nvPr/>
        </p:nvSpPr>
        <p:spPr bwMode="auto">
          <a:xfrm>
            <a:off x="6469723" y="285124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3"/>
                </a:solidFill>
                <a:effectLst/>
                <a:uLnTx/>
                <a:uFillTx/>
                <a:latin typeface="Arial" panose="020B0604020202020204"/>
                <a:ea typeface="+mn-ea"/>
                <a:cs typeface="Arial" panose="020B0604020202020204" pitchFamily="34" charset="0"/>
              </a:rPr>
              <a:t>02.</a:t>
            </a:r>
          </a:p>
        </p:txBody>
      </p:sp>
    </p:spTree>
    <p:custDataLst>
      <p:tags r:id="rId1"/>
    </p:custDataLst>
    <p:extLst>
      <p:ext uri="{BB962C8B-B14F-4D97-AF65-F5344CB8AC3E}">
        <p14:creationId xmlns:p14="http://schemas.microsoft.com/office/powerpoint/2010/main" val="48826429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Placeholder 20">
            <a:extLst>
              <a:ext uri="{FF2B5EF4-FFF2-40B4-BE49-F238E27FC236}">
                <a16:creationId xmlns:a16="http://schemas.microsoft.com/office/drawing/2014/main" id="{9AE11C98-D01D-1A35-DBEE-3B031984C61F}"/>
              </a:ext>
            </a:extLst>
          </p:cNvPr>
          <p:cNvPicPr>
            <a:picLocks noChangeAspect="1"/>
          </p:cNvPicPr>
          <p:nvPr/>
        </p:nvPicPr>
        <p:blipFill rotWithShape="1">
          <a:blip r:embed="rId4"/>
          <a:srcRect t="10092" r="287" b="42621"/>
          <a:stretch/>
        </p:blipFill>
        <p:spPr>
          <a:xfrm>
            <a:off x="2689" y="0"/>
            <a:ext cx="9141311" cy="2438508"/>
          </a:xfrm>
          <a:prstGeom prst="rect">
            <a:avLst/>
          </a:prstGeom>
        </p:spPr>
      </p:pic>
      <p:sp>
        <p:nvSpPr>
          <p:cNvPr id="46" name="Rectangle 45">
            <a:extLst>
              <a:ext uri="{FF2B5EF4-FFF2-40B4-BE49-F238E27FC236}">
                <a16:creationId xmlns:a16="http://schemas.microsoft.com/office/drawing/2014/main" id="{71B38CB6-FBC1-8189-BD02-EEF1581C4379}"/>
              </a:ext>
            </a:extLst>
          </p:cNvPr>
          <p:cNvSpPr/>
          <p:nvPr/>
        </p:nvSpPr>
        <p:spPr>
          <a:xfrm>
            <a:off x="-1" y="0"/>
            <a:ext cx="7399872" cy="2438508"/>
          </a:xfrm>
          <a:prstGeom prst="rect">
            <a:avLst/>
          </a:prstGeom>
          <a:gradFill flip="none" rotWithShape="1">
            <a:gsLst>
              <a:gs pos="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557381B1-724F-3532-E80E-39A23F2174CD}"/>
              </a:ext>
            </a:extLst>
          </p:cNvPr>
          <p:cNvSpPr/>
          <p:nvPr/>
        </p:nvSpPr>
        <p:spPr>
          <a:xfrm>
            <a:off x="3048000" y="2438508"/>
            <a:ext cx="3048000" cy="270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48" name="Rectangle 47">
            <a:extLst>
              <a:ext uri="{FF2B5EF4-FFF2-40B4-BE49-F238E27FC236}">
                <a16:creationId xmlns:a16="http://schemas.microsoft.com/office/drawing/2014/main" id="{4EC30544-82A7-20DE-EC1F-C92126FA4C77}"/>
              </a:ext>
            </a:extLst>
          </p:cNvPr>
          <p:cNvSpPr/>
          <p:nvPr/>
        </p:nvSpPr>
        <p:spPr>
          <a:xfrm>
            <a:off x="609600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cxnSp>
        <p:nvCxnSpPr>
          <p:cNvPr id="49" name="Straight Connector 48">
            <a:extLst>
              <a:ext uri="{FF2B5EF4-FFF2-40B4-BE49-F238E27FC236}">
                <a16:creationId xmlns:a16="http://schemas.microsoft.com/office/drawing/2014/main" id="{CF1E1694-D455-9F75-EA00-4C22E1E1B586}"/>
              </a:ext>
            </a:extLst>
          </p:cNvPr>
          <p:cNvCxnSpPr/>
          <p:nvPr/>
        </p:nvCxnSpPr>
        <p:spPr>
          <a:xfrm>
            <a:off x="4330395" y="353209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0643F31-E3C7-0D73-2B6C-1FC8CC59418C}"/>
              </a:ext>
            </a:extLst>
          </p:cNvPr>
          <p:cNvCxnSpPr/>
          <p:nvPr/>
        </p:nvCxnSpPr>
        <p:spPr>
          <a:xfrm>
            <a:off x="7405073" y="3532091"/>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A64ACE65-5309-FF79-A906-5336ADB1812F}"/>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cxnSp>
        <p:nvCxnSpPr>
          <p:cNvPr id="58" name="Straight Connector 57">
            <a:extLst>
              <a:ext uri="{FF2B5EF4-FFF2-40B4-BE49-F238E27FC236}">
                <a16:creationId xmlns:a16="http://schemas.microsoft.com/office/drawing/2014/main" id="{3CCC5EF7-E382-BB43-E8A7-FF206D1BA8CD}"/>
              </a:ext>
            </a:extLst>
          </p:cNvPr>
          <p:cNvCxnSpPr/>
          <p:nvPr/>
        </p:nvCxnSpPr>
        <p:spPr>
          <a:xfrm>
            <a:off x="1303633" y="3532091"/>
            <a:ext cx="4515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860BF78-53AD-C657-6213-A69C40CD69DA}"/>
              </a:ext>
            </a:extLst>
          </p:cNvPr>
          <p:cNvSpPr txBox="1"/>
          <p:nvPr/>
        </p:nvSpPr>
        <p:spPr>
          <a:xfrm>
            <a:off x="609600" y="3776992"/>
            <a:ext cx="1886858" cy="588623"/>
          </a:xfrm>
          <a:prstGeom prst="rect">
            <a:avLst/>
          </a:prstGeom>
        </p:spPr>
        <p:txBody>
          <a:bodyPr vert="horz"/>
          <a:lstStyle>
            <a:lvl1pPr indent="0">
              <a:spcBef>
                <a:spcPct val="20000"/>
              </a:spcBef>
              <a:buFontTx/>
              <a:buNone/>
              <a:defRPr b="0" i="0">
                <a:solidFill>
                  <a:schemeClr val="tx2"/>
                </a:solidFill>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600" dirty="0"/>
              <a:t>Have a Frank Conversation</a:t>
            </a:r>
          </a:p>
        </p:txBody>
      </p:sp>
      <p:sp>
        <p:nvSpPr>
          <p:cNvPr id="3" name="Title 2">
            <a:extLst>
              <a:ext uri="{FF2B5EF4-FFF2-40B4-BE49-F238E27FC236}">
                <a16:creationId xmlns:a16="http://schemas.microsoft.com/office/drawing/2014/main" id="{8F87D0E3-549F-804B-A5C0-3745063DB9BE}"/>
              </a:ext>
            </a:extLst>
          </p:cNvPr>
          <p:cNvSpPr>
            <a:spLocks noGrp="1"/>
          </p:cNvSpPr>
          <p:nvPr>
            <p:ph type="title"/>
          </p:nvPr>
        </p:nvSpPr>
        <p:spPr>
          <a:xfrm>
            <a:off x="183968" y="653142"/>
            <a:ext cx="4273732" cy="1024425"/>
          </a:xfrm>
        </p:spPr>
        <p:txBody>
          <a:bodyPr/>
          <a:lstStyle/>
          <a:p>
            <a:r>
              <a:rPr lang="en-US" dirty="0">
                <a:solidFill>
                  <a:schemeClr val="bg1"/>
                </a:solidFill>
              </a:rPr>
              <a:t>If You are the Leader</a:t>
            </a:r>
            <a:br>
              <a:rPr lang="en-US" dirty="0">
                <a:solidFill>
                  <a:schemeClr val="bg1"/>
                </a:solidFill>
              </a:rPr>
            </a:br>
            <a:r>
              <a:rPr lang="en-US" b="0" dirty="0">
                <a:solidFill>
                  <a:schemeClr val="bg1"/>
                </a:solidFill>
              </a:rPr>
              <a:t>How to Address with Team</a:t>
            </a:r>
          </a:p>
        </p:txBody>
      </p:sp>
      <p:sp>
        <p:nvSpPr>
          <p:cNvPr id="85" name="TextBox 84">
            <a:extLst>
              <a:ext uri="{FF2B5EF4-FFF2-40B4-BE49-F238E27FC236}">
                <a16:creationId xmlns:a16="http://schemas.microsoft.com/office/drawing/2014/main" id="{129628D1-66F4-427C-EC93-0C05CFC69267}"/>
              </a:ext>
            </a:extLst>
          </p:cNvPr>
          <p:cNvSpPr txBox="1"/>
          <p:nvPr/>
        </p:nvSpPr>
        <p:spPr>
          <a:xfrm>
            <a:off x="3381830" y="3693132"/>
            <a:ext cx="2409370" cy="588623"/>
          </a:xfrm>
          <a:prstGeom prst="rect">
            <a:avLst/>
          </a:prstGeom>
        </p:spPr>
        <p:txBody>
          <a:bodyPr vert="horz"/>
          <a:lstStyle>
            <a:lvl1pPr indent="0">
              <a:spcBef>
                <a:spcPct val="20000"/>
              </a:spcBef>
              <a:buFontTx/>
              <a:buNone/>
              <a:defRPr b="0" i="0">
                <a:solidFill>
                  <a:schemeClr val="tx2"/>
                </a:solidFill>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600" dirty="0"/>
              <a:t>Address Behavior and the Impact on the Environment</a:t>
            </a:r>
          </a:p>
        </p:txBody>
      </p:sp>
      <p:sp>
        <p:nvSpPr>
          <p:cNvPr id="86" name="TextBox 85">
            <a:extLst>
              <a:ext uri="{FF2B5EF4-FFF2-40B4-BE49-F238E27FC236}">
                <a16:creationId xmlns:a16="http://schemas.microsoft.com/office/drawing/2014/main" id="{C2D1F366-C939-7577-69B7-E4885CCCC4A8}"/>
              </a:ext>
            </a:extLst>
          </p:cNvPr>
          <p:cNvSpPr txBox="1"/>
          <p:nvPr/>
        </p:nvSpPr>
        <p:spPr>
          <a:xfrm>
            <a:off x="6433429" y="3681393"/>
            <a:ext cx="2409370" cy="588623"/>
          </a:xfrm>
          <a:prstGeom prst="rect">
            <a:avLst/>
          </a:prstGeom>
        </p:spPr>
        <p:txBody>
          <a:bodyPr vert="horz"/>
          <a:lstStyle>
            <a:lvl1pPr indent="0">
              <a:spcBef>
                <a:spcPct val="20000"/>
              </a:spcBef>
              <a:buFontTx/>
              <a:buNone/>
              <a:defRPr b="0" i="0">
                <a:solidFill>
                  <a:schemeClr val="tx2"/>
                </a:solidFill>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600" dirty="0"/>
              <a:t>Be Prepared to Terminate the Offender</a:t>
            </a:r>
          </a:p>
        </p:txBody>
      </p:sp>
      <p:sp>
        <p:nvSpPr>
          <p:cNvPr id="87" name="Rectangle 8">
            <a:extLst>
              <a:ext uri="{FF2B5EF4-FFF2-40B4-BE49-F238E27FC236}">
                <a16:creationId xmlns:a16="http://schemas.microsoft.com/office/drawing/2014/main" id="{6EC27C35-076C-0E7C-3118-EE7E907A24E4}"/>
              </a:ext>
            </a:extLst>
          </p:cNvPr>
          <p:cNvSpPr>
            <a:spLocks noChangeArrowheads="1"/>
          </p:cNvSpPr>
          <p:nvPr/>
        </p:nvSpPr>
        <p:spPr bwMode="auto">
          <a:xfrm>
            <a:off x="1173824" y="285124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Arial" panose="020B0604020202020204"/>
                <a:ea typeface="+mn-ea"/>
                <a:cs typeface="Arial" panose="020B0604020202020204" pitchFamily="34" charset="0"/>
              </a:rPr>
              <a:t>01.</a:t>
            </a:r>
          </a:p>
        </p:txBody>
      </p:sp>
      <p:sp>
        <p:nvSpPr>
          <p:cNvPr id="88" name="Rectangle 8">
            <a:extLst>
              <a:ext uri="{FF2B5EF4-FFF2-40B4-BE49-F238E27FC236}">
                <a16:creationId xmlns:a16="http://schemas.microsoft.com/office/drawing/2014/main" id="{0FC9683D-713A-AD56-B851-EE7B03F66C74}"/>
              </a:ext>
            </a:extLst>
          </p:cNvPr>
          <p:cNvSpPr>
            <a:spLocks noChangeArrowheads="1"/>
          </p:cNvSpPr>
          <p:nvPr/>
        </p:nvSpPr>
        <p:spPr bwMode="auto">
          <a:xfrm>
            <a:off x="4192796" y="285124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3"/>
                </a:solidFill>
                <a:effectLst/>
                <a:uLnTx/>
                <a:uFillTx/>
                <a:latin typeface="Arial" panose="020B0604020202020204"/>
                <a:ea typeface="+mn-ea"/>
                <a:cs typeface="Arial" panose="020B0604020202020204" pitchFamily="34" charset="0"/>
              </a:rPr>
              <a:t>02.</a:t>
            </a:r>
          </a:p>
        </p:txBody>
      </p:sp>
      <p:sp>
        <p:nvSpPr>
          <p:cNvPr id="89" name="Rectangle 8">
            <a:extLst>
              <a:ext uri="{FF2B5EF4-FFF2-40B4-BE49-F238E27FC236}">
                <a16:creationId xmlns:a16="http://schemas.microsoft.com/office/drawing/2014/main" id="{717BDE68-B336-B9FA-7CC7-472D3DF9AAF6}"/>
              </a:ext>
            </a:extLst>
          </p:cNvPr>
          <p:cNvSpPr>
            <a:spLocks noChangeArrowheads="1"/>
          </p:cNvSpPr>
          <p:nvPr/>
        </p:nvSpPr>
        <p:spPr bwMode="auto">
          <a:xfrm>
            <a:off x="7269826" y="285124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solidFill>
                <a:effectLst/>
                <a:uLnTx/>
                <a:uFillTx/>
                <a:latin typeface="Arial" panose="020B0604020202020204"/>
                <a:ea typeface="+mn-ea"/>
                <a:cs typeface="Arial" panose="020B0604020202020204" pitchFamily="34" charset="0"/>
              </a:rPr>
              <a:t>03.</a:t>
            </a:r>
          </a:p>
        </p:txBody>
      </p:sp>
    </p:spTree>
    <p:custDataLst>
      <p:tags r:id="rId1"/>
    </p:custDataLst>
    <p:extLst>
      <p:ext uri="{BB962C8B-B14F-4D97-AF65-F5344CB8AC3E}">
        <p14:creationId xmlns:p14="http://schemas.microsoft.com/office/powerpoint/2010/main" val="229493676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0">
            <a:extLst>
              <a:ext uri="{FF2B5EF4-FFF2-40B4-BE49-F238E27FC236}">
                <a16:creationId xmlns:a16="http://schemas.microsoft.com/office/drawing/2014/main" id="{98A96A68-A1EE-3667-A94F-FE12C1D4C321}"/>
              </a:ext>
            </a:extLst>
          </p:cNvPr>
          <p:cNvPicPr>
            <a:picLocks noChangeAspect="1"/>
          </p:cNvPicPr>
          <p:nvPr/>
        </p:nvPicPr>
        <p:blipFill rotWithShape="1">
          <a:blip r:embed="rId4"/>
          <a:srcRect t="22481" b="37518"/>
          <a:stretch/>
        </p:blipFill>
        <p:spPr>
          <a:xfrm flipH="1">
            <a:off x="0" y="-1"/>
            <a:ext cx="9143999" cy="2438509"/>
          </a:xfrm>
          <a:prstGeom prst="rect">
            <a:avLst/>
          </a:prstGeom>
        </p:spPr>
      </p:pic>
      <p:sp>
        <p:nvSpPr>
          <p:cNvPr id="6" name="TextBox 5">
            <a:extLst>
              <a:ext uri="{FF2B5EF4-FFF2-40B4-BE49-F238E27FC236}">
                <a16:creationId xmlns:a16="http://schemas.microsoft.com/office/drawing/2014/main" id="{BE5A9C3B-0DB7-8BD4-E663-58FA29DA1C63}"/>
              </a:ext>
            </a:extLst>
          </p:cNvPr>
          <p:cNvSpPr txBox="1"/>
          <p:nvPr/>
        </p:nvSpPr>
        <p:spPr>
          <a:xfrm>
            <a:off x="1781174" y="3179840"/>
            <a:ext cx="3692526" cy="906467"/>
          </a:xfrm>
          <a:prstGeom prst="rect">
            <a:avLst/>
          </a:prstGeom>
          <a:noFill/>
        </p:spPr>
        <p:txBody>
          <a:bodyPr wrap="square" lIns="34290" tIns="17145" rIns="34290" bIns="17145" rtlCol="0">
            <a:spAutoFit/>
          </a:bodyPr>
          <a:lstStyle>
            <a:defPPr>
              <a:defRPr lang="en-US"/>
            </a:defPPr>
            <a:lvl1pPr marL="409575" indent="-409575" defTabSz="228600">
              <a:spcAft>
                <a:spcPts val="600"/>
              </a:spcAft>
              <a:buClr>
                <a:schemeClr val="accent1"/>
              </a:buClr>
              <a:buSzPct val="150000"/>
              <a:buFont typeface="Arial" panose="020B0604020202020204" pitchFamily="34" charset="0"/>
              <a:buChar char="›"/>
              <a:defRPr sz="14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68288" indent="-268288">
              <a:lnSpc>
                <a:spcPct val="200000"/>
              </a:lnSpc>
              <a:buClr>
                <a:schemeClr val="accent3"/>
              </a:buClr>
            </a:pPr>
            <a:r>
              <a:rPr lang="en-US" dirty="0"/>
              <a:t>Stay Connected</a:t>
            </a:r>
          </a:p>
          <a:p>
            <a:pPr marL="268288" indent="-268288">
              <a:lnSpc>
                <a:spcPct val="200000"/>
              </a:lnSpc>
              <a:buClr>
                <a:schemeClr val="accent3"/>
              </a:buClr>
            </a:pPr>
            <a:r>
              <a:rPr lang="en-US" dirty="0"/>
              <a:t>Simple, Unemotional Language</a:t>
            </a:r>
          </a:p>
        </p:txBody>
      </p:sp>
      <p:sp>
        <p:nvSpPr>
          <p:cNvPr id="7" name="TextBox 6">
            <a:extLst>
              <a:ext uri="{FF2B5EF4-FFF2-40B4-BE49-F238E27FC236}">
                <a16:creationId xmlns:a16="http://schemas.microsoft.com/office/drawing/2014/main" id="{1D6525A8-D0CD-259F-63EC-AC43709D68A5}"/>
              </a:ext>
            </a:extLst>
          </p:cNvPr>
          <p:cNvSpPr txBox="1"/>
          <p:nvPr/>
        </p:nvSpPr>
        <p:spPr>
          <a:xfrm>
            <a:off x="5181599" y="3096712"/>
            <a:ext cx="3400425" cy="906467"/>
          </a:xfrm>
          <a:prstGeom prst="rect">
            <a:avLst/>
          </a:prstGeom>
          <a:noFill/>
        </p:spPr>
        <p:txBody>
          <a:bodyPr wrap="square" lIns="34290" tIns="17145" rIns="34290" bIns="17145" rtlCol="0">
            <a:spAutoFit/>
          </a:bodyPr>
          <a:lstStyle>
            <a:defPPr>
              <a:defRPr lang="en-US"/>
            </a:defPPr>
            <a:lvl1pPr marL="409575" indent="-409575" defTabSz="228600">
              <a:spcAft>
                <a:spcPts val="600"/>
              </a:spcAft>
              <a:buClr>
                <a:schemeClr val="accent1"/>
              </a:buClr>
              <a:buSzPct val="150000"/>
              <a:buFont typeface="Arial" panose="020B0604020202020204" pitchFamily="34" charset="0"/>
              <a:buChar char="›"/>
              <a:defRPr sz="14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180975" indent="-180975">
              <a:lnSpc>
                <a:spcPct val="200000"/>
              </a:lnSpc>
              <a:buClr>
                <a:schemeClr val="accent3"/>
              </a:buClr>
            </a:pPr>
            <a:r>
              <a:rPr lang="en-US" dirty="0"/>
              <a:t>Respond Quickly and Consistently</a:t>
            </a:r>
          </a:p>
          <a:p>
            <a:pPr marL="180975" indent="-180975">
              <a:lnSpc>
                <a:spcPct val="200000"/>
              </a:lnSpc>
              <a:buClr>
                <a:schemeClr val="accent3"/>
              </a:buClr>
            </a:pPr>
            <a:r>
              <a:rPr lang="en-US" dirty="0"/>
              <a:t>Keep it Unemotional</a:t>
            </a:r>
          </a:p>
        </p:txBody>
      </p:sp>
      <p:sp>
        <p:nvSpPr>
          <p:cNvPr id="9" name="Rectangle 8">
            <a:extLst>
              <a:ext uri="{FF2B5EF4-FFF2-40B4-BE49-F238E27FC236}">
                <a16:creationId xmlns:a16="http://schemas.microsoft.com/office/drawing/2014/main" id="{91793712-44CC-5A68-5B73-E0E6F2401F38}"/>
              </a:ext>
            </a:extLst>
          </p:cNvPr>
          <p:cNvSpPr/>
          <p:nvPr/>
        </p:nvSpPr>
        <p:spPr>
          <a:xfrm>
            <a:off x="-1" y="0"/>
            <a:ext cx="7399872" cy="2438508"/>
          </a:xfrm>
          <a:prstGeom prst="rect">
            <a:avLst/>
          </a:prstGeom>
          <a:gradFill flip="none" rotWithShape="1">
            <a:gsLst>
              <a:gs pos="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12A89AC2-EC95-E341-997C-605B29F7BBB4}"/>
              </a:ext>
            </a:extLst>
          </p:cNvPr>
          <p:cNvSpPr txBox="1">
            <a:spLocks/>
          </p:cNvSpPr>
          <p:nvPr/>
        </p:nvSpPr>
        <p:spPr>
          <a:xfrm>
            <a:off x="435428" y="653142"/>
            <a:ext cx="3757368" cy="1024425"/>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If You are the Recipient </a:t>
            </a:r>
            <a:endParaRPr lang="en-US" b="0" dirty="0">
              <a:solidFill>
                <a:schemeClr val="bg1"/>
              </a:solidFill>
            </a:endParaRPr>
          </a:p>
        </p:txBody>
      </p:sp>
      <p:grpSp>
        <p:nvGrpSpPr>
          <p:cNvPr id="23" name="Group 22">
            <a:extLst>
              <a:ext uri="{FF2B5EF4-FFF2-40B4-BE49-F238E27FC236}">
                <a16:creationId xmlns:a16="http://schemas.microsoft.com/office/drawing/2014/main" id="{0F9DBA23-D9CD-F40C-3C6F-DB28554C2642}"/>
              </a:ext>
            </a:extLst>
          </p:cNvPr>
          <p:cNvGrpSpPr/>
          <p:nvPr/>
        </p:nvGrpSpPr>
        <p:grpSpPr>
          <a:xfrm>
            <a:off x="470131" y="3091649"/>
            <a:ext cx="1117138" cy="1128516"/>
            <a:chOff x="-2466975" y="1526558"/>
            <a:chExt cx="1987953" cy="2008199"/>
          </a:xfrm>
          <a:solidFill>
            <a:schemeClr val="accent3"/>
          </a:solidFill>
        </p:grpSpPr>
        <p:sp>
          <p:nvSpPr>
            <p:cNvPr id="24" name="Shape 2616">
              <a:extLst>
                <a:ext uri="{FF2B5EF4-FFF2-40B4-BE49-F238E27FC236}">
                  <a16:creationId xmlns:a16="http://schemas.microsoft.com/office/drawing/2014/main" id="{20196A65-CD8C-E3C0-91FB-5DDC1B036C95}"/>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5" name="Oval 24">
              <a:extLst>
                <a:ext uri="{FF2B5EF4-FFF2-40B4-BE49-F238E27FC236}">
                  <a16:creationId xmlns:a16="http://schemas.microsoft.com/office/drawing/2014/main" id="{147B6D6A-CC10-6159-F9D5-5C15D4D8C0CF}"/>
                </a:ext>
              </a:extLst>
            </p:cNvPr>
            <p:cNvSpPr/>
            <p:nvPr/>
          </p:nvSpPr>
          <p:spPr>
            <a:xfrm>
              <a:off x="-1657858" y="2355920"/>
              <a:ext cx="1178836" cy="11788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26" name="Shape 2558">
              <a:extLst>
                <a:ext uri="{FF2B5EF4-FFF2-40B4-BE49-F238E27FC236}">
                  <a16:creationId xmlns:a16="http://schemas.microsoft.com/office/drawing/2014/main" id="{F24F1127-167C-DD93-B325-D5E3226F87CE}"/>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accent1"/>
            </a:solidFill>
            <a:ln w="12700">
              <a:solidFill>
                <a:schemeClr val="accent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Tree>
    <p:custDataLst>
      <p:tags r:id="rId1"/>
    </p:custDataLst>
    <p:extLst>
      <p:ext uri="{BB962C8B-B14F-4D97-AF65-F5344CB8AC3E}">
        <p14:creationId xmlns:p14="http://schemas.microsoft.com/office/powerpoint/2010/main" val="59936944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C1953FD-7A50-DBB8-4389-E46993523BE4}"/>
              </a:ext>
            </a:extLst>
          </p:cNvPr>
          <p:cNvSpPr txBox="1"/>
          <p:nvPr/>
        </p:nvSpPr>
        <p:spPr>
          <a:xfrm>
            <a:off x="3794356" y="2612044"/>
            <a:ext cx="4935162" cy="2250616"/>
          </a:xfrm>
          <a:prstGeom prst="rect">
            <a:avLst/>
          </a:prstGeom>
          <a:noFill/>
        </p:spPr>
        <p:txBody>
          <a:bodyPr wrap="square" lIns="34290" tIns="17145" rIns="34290" bIns="17145"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defRPr>
            </a:lvl1pPr>
          </a:lstStyle>
          <a:p>
            <a:pPr algn="l"/>
            <a:endParaRPr lang="en-US" b="1" dirty="0">
              <a:solidFill>
                <a:schemeClr val="accent3"/>
              </a:solidFill>
            </a:endParaRPr>
          </a:p>
          <a:p>
            <a:pPr marL="0" indent="0" algn="l">
              <a:lnSpc>
                <a:spcPct val="150000"/>
              </a:lnSpc>
              <a:buNone/>
            </a:pPr>
            <a:r>
              <a:rPr lang="en-US" b="1" dirty="0">
                <a:solidFill>
                  <a:schemeClr val="accent3"/>
                </a:solidFill>
                <a:latin typeface="Arial" panose="020B0604020202020204"/>
              </a:rPr>
              <a:t>Company Culture</a:t>
            </a:r>
          </a:p>
          <a:p>
            <a:pPr marL="180975" indent="-180975" algn="l" defTabSz="228600">
              <a:spcAft>
                <a:spcPts val="600"/>
              </a:spcAft>
              <a:buClr>
                <a:schemeClr val="accent1"/>
              </a:buClr>
              <a:buSzPct val="150000"/>
              <a:buFont typeface="Arial" panose="020B0604020202020204" pitchFamily="34" charset="0"/>
              <a:buChar char="›"/>
            </a:pPr>
            <a:r>
              <a:rPr lang="en-US" dirty="0">
                <a:solidFill>
                  <a:schemeClr val="tx1">
                    <a:lumMod val="50000"/>
                    <a:lumOff val="50000"/>
                  </a:schemeClr>
                </a:solidFill>
                <a:latin typeface="+mn-lt"/>
              </a:rPr>
              <a:t>Lead from the top</a:t>
            </a:r>
          </a:p>
          <a:p>
            <a:pPr marL="180975" indent="-180975" algn="l" defTabSz="228600">
              <a:spcAft>
                <a:spcPts val="600"/>
              </a:spcAft>
              <a:buClr>
                <a:schemeClr val="accent1"/>
              </a:buClr>
              <a:buSzPct val="150000"/>
              <a:buFont typeface="Arial" panose="020B0604020202020204" pitchFamily="34" charset="0"/>
              <a:buChar char="›"/>
            </a:pPr>
            <a:r>
              <a:rPr lang="en-US" dirty="0">
                <a:solidFill>
                  <a:schemeClr val="tx1">
                    <a:lumMod val="50000"/>
                    <a:lumOff val="50000"/>
                  </a:schemeClr>
                </a:solidFill>
                <a:latin typeface="+mn-lt"/>
              </a:rPr>
              <a:t>Address Quickly</a:t>
            </a:r>
          </a:p>
          <a:p>
            <a:pPr marL="180975" indent="-180975" algn="l" defTabSz="228600">
              <a:spcAft>
                <a:spcPts val="600"/>
              </a:spcAft>
              <a:buClr>
                <a:schemeClr val="accent1"/>
              </a:buClr>
              <a:buSzPct val="150000"/>
              <a:buFont typeface="Arial" panose="020B0604020202020204" pitchFamily="34" charset="0"/>
              <a:buChar char="›"/>
            </a:pPr>
            <a:r>
              <a:rPr lang="en-US" dirty="0">
                <a:solidFill>
                  <a:schemeClr val="tx1">
                    <a:lumMod val="50000"/>
                    <a:lumOff val="50000"/>
                  </a:schemeClr>
                </a:solidFill>
                <a:latin typeface="+mn-lt"/>
              </a:rPr>
              <a:t>Training and Awareness of the Zero Tolerance Policy</a:t>
            </a:r>
          </a:p>
          <a:p>
            <a:pPr marL="180975" indent="-180975" algn="l" defTabSz="228600">
              <a:spcAft>
                <a:spcPts val="600"/>
              </a:spcAft>
              <a:buClr>
                <a:schemeClr val="accent1"/>
              </a:buClr>
              <a:buSzPct val="150000"/>
              <a:buFont typeface="Arial" panose="020B0604020202020204" pitchFamily="34" charset="0"/>
              <a:buChar char="›"/>
            </a:pPr>
            <a:r>
              <a:rPr lang="en-US" dirty="0">
                <a:solidFill>
                  <a:schemeClr val="tx1">
                    <a:lumMod val="50000"/>
                    <a:lumOff val="50000"/>
                  </a:schemeClr>
                </a:solidFill>
                <a:latin typeface="+mn-lt"/>
              </a:rPr>
              <a:t>Review the investigation process</a:t>
            </a:r>
          </a:p>
          <a:p>
            <a:pPr marL="180975" indent="-180975" algn="l" defTabSz="228600">
              <a:spcAft>
                <a:spcPts val="600"/>
              </a:spcAft>
              <a:buClr>
                <a:schemeClr val="accent1"/>
              </a:buClr>
              <a:buSzPct val="150000"/>
              <a:buFont typeface="Arial" panose="020B0604020202020204" pitchFamily="34" charset="0"/>
              <a:buChar char="›"/>
            </a:pPr>
            <a:r>
              <a:rPr lang="en-US" dirty="0">
                <a:solidFill>
                  <a:schemeClr val="tx1">
                    <a:lumMod val="50000"/>
                    <a:lumOff val="50000"/>
                  </a:schemeClr>
                </a:solidFill>
                <a:latin typeface="+mn-lt"/>
              </a:rPr>
              <a:t>Exit Interviews</a:t>
            </a:r>
          </a:p>
          <a:p>
            <a:pPr algn="l"/>
            <a:endParaRPr lang="en-US" b="1" dirty="0">
              <a:solidFill>
                <a:schemeClr val="accent3"/>
              </a:solidFill>
            </a:endParaRPr>
          </a:p>
        </p:txBody>
      </p:sp>
      <p:pic>
        <p:nvPicPr>
          <p:cNvPr id="5" name="Picture Placeholder 20">
            <a:extLst>
              <a:ext uri="{FF2B5EF4-FFF2-40B4-BE49-F238E27FC236}">
                <a16:creationId xmlns:a16="http://schemas.microsoft.com/office/drawing/2014/main" id="{BC68A4E7-68AF-D961-9AA3-56B541AC2FA6}"/>
              </a:ext>
            </a:extLst>
          </p:cNvPr>
          <p:cNvPicPr>
            <a:picLocks noChangeAspect="1"/>
          </p:cNvPicPr>
          <p:nvPr/>
        </p:nvPicPr>
        <p:blipFill rotWithShape="1">
          <a:blip r:embed="rId4"/>
          <a:srcRect t="8517" b="44073"/>
          <a:stretch/>
        </p:blipFill>
        <p:spPr>
          <a:xfrm>
            <a:off x="2467" y="1"/>
            <a:ext cx="9144000" cy="2438508"/>
          </a:xfrm>
          <a:prstGeom prst="rect">
            <a:avLst/>
          </a:prstGeom>
        </p:spPr>
      </p:pic>
      <p:sp>
        <p:nvSpPr>
          <p:cNvPr id="6" name="Rectangle 5">
            <a:extLst>
              <a:ext uri="{FF2B5EF4-FFF2-40B4-BE49-F238E27FC236}">
                <a16:creationId xmlns:a16="http://schemas.microsoft.com/office/drawing/2014/main" id="{977A709A-2F9E-875C-8BCD-537C972B5226}"/>
              </a:ext>
            </a:extLst>
          </p:cNvPr>
          <p:cNvSpPr/>
          <p:nvPr/>
        </p:nvSpPr>
        <p:spPr>
          <a:xfrm>
            <a:off x="-1" y="0"/>
            <a:ext cx="7399872" cy="2438508"/>
          </a:xfrm>
          <a:prstGeom prst="rect">
            <a:avLst/>
          </a:prstGeom>
          <a:gradFill flip="none" rotWithShape="1">
            <a:gsLst>
              <a:gs pos="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2">
            <a:extLst>
              <a:ext uri="{FF2B5EF4-FFF2-40B4-BE49-F238E27FC236}">
                <a16:creationId xmlns:a16="http://schemas.microsoft.com/office/drawing/2014/main" id="{889374F8-6355-D412-34D1-FE9CD5F303C0}"/>
              </a:ext>
            </a:extLst>
          </p:cNvPr>
          <p:cNvSpPr txBox="1">
            <a:spLocks/>
          </p:cNvSpPr>
          <p:nvPr/>
        </p:nvSpPr>
        <p:spPr>
          <a:xfrm>
            <a:off x="435428" y="653142"/>
            <a:ext cx="3757368" cy="1024425"/>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Active Prevention</a:t>
            </a:r>
            <a:endParaRPr lang="en-US" b="0" dirty="0">
              <a:solidFill>
                <a:schemeClr val="bg1"/>
              </a:solidFill>
            </a:endParaRPr>
          </a:p>
        </p:txBody>
      </p:sp>
      <p:grpSp>
        <p:nvGrpSpPr>
          <p:cNvPr id="31" name="Group 30">
            <a:extLst>
              <a:ext uri="{FF2B5EF4-FFF2-40B4-BE49-F238E27FC236}">
                <a16:creationId xmlns:a16="http://schemas.microsoft.com/office/drawing/2014/main" id="{92AA1F2D-C1C3-0A28-6837-B767B4BE91D0}"/>
              </a:ext>
            </a:extLst>
          </p:cNvPr>
          <p:cNvGrpSpPr/>
          <p:nvPr/>
        </p:nvGrpSpPr>
        <p:grpSpPr>
          <a:xfrm>
            <a:off x="470131" y="3091649"/>
            <a:ext cx="1117138" cy="1128516"/>
            <a:chOff x="-2466975" y="1526558"/>
            <a:chExt cx="1987953" cy="2008199"/>
          </a:xfrm>
          <a:solidFill>
            <a:schemeClr val="accent3"/>
          </a:solidFill>
        </p:grpSpPr>
        <p:sp>
          <p:nvSpPr>
            <p:cNvPr id="32" name="Shape 2616">
              <a:extLst>
                <a:ext uri="{FF2B5EF4-FFF2-40B4-BE49-F238E27FC236}">
                  <a16:creationId xmlns:a16="http://schemas.microsoft.com/office/drawing/2014/main" id="{2CF6C798-4BF1-646A-43D8-7BBF85DE7E50}"/>
                </a:ext>
              </a:extLst>
            </p:cNvPr>
            <p:cNvSpPr/>
            <p:nvPr/>
          </p:nvSpPr>
          <p:spPr>
            <a:xfrm>
              <a:off x="-2466975" y="1526558"/>
              <a:ext cx="1886666" cy="1715576"/>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3" name="Oval 32">
              <a:extLst>
                <a:ext uri="{FF2B5EF4-FFF2-40B4-BE49-F238E27FC236}">
                  <a16:creationId xmlns:a16="http://schemas.microsoft.com/office/drawing/2014/main" id="{88D4DFEB-8D81-9A67-77E2-84DFE83AA0BF}"/>
                </a:ext>
              </a:extLst>
            </p:cNvPr>
            <p:cNvSpPr/>
            <p:nvPr/>
          </p:nvSpPr>
          <p:spPr>
            <a:xfrm>
              <a:off x="-1657858" y="2355920"/>
              <a:ext cx="1178836" cy="11788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8DC63F"/>
                </a:solidFill>
              </a:endParaRPr>
            </a:p>
          </p:txBody>
        </p:sp>
        <p:sp>
          <p:nvSpPr>
            <p:cNvPr id="34" name="Shape 2558">
              <a:extLst>
                <a:ext uri="{FF2B5EF4-FFF2-40B4-BE49-F238E27FC236}">
                  <a16:creationId xmlns:a16="http://schemas.microsoft.com/office/drawing/2014/main" id="{FB885CD3-54FB-3DA1-1762-D0ECD009BC42}"/>
                </a:ext>
              </a:extLst>
            </p:cNvPr>
            <p:cNvSpPr/>
            <p:nvPr/>
          </p:nvSpPr>
          <p:spPr>
            <a:xfrm>
              <a:off x="-1526903" y="2461107"/>
              <a:ext cx="921760" cy="92176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accent1"/>
            </a:solidFill>
            <a:ln w="12700">
              <a:solidFill>
                <a:schemeClr val="accent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grpSp>
      <p:sp>
        <p:nvSpPr>
          <p:cNvPr id="36" name="TextBox 35">
            <a:extLst>
              <a:ext uri="{FF2B5EF4-FFF2-40B4-BE49-F238E27FC236}">
                <a16:creationId xmlns:a16="http://schemas.microsoft.com/office/drawing/2014/main" id="{14CA3703-E91B-3D0A-B148-137E0AA6CBD6}"/>
              </a:ext>
            </a:extLst>
          </p:cNvPr>
          <p:cNvSpPr txBox="1"/>
          <p:nvPr/>
        </p:nvSpPr>
        <p:spPr>
          <a:xfrm>
            <a:off x="1695450" y="3234214"/>
            <a:ext cx="1990725" cy="646331"/>
          </a:xfrm>
          <a:prstGeom prst="rect">
            <a:avLst/>
          </a:prstGeom>
          <a:noFill/>
        </p:spPr>
        <p:txBody>
          <a:bodyPr wrap="square">
            <a:spAutoFit/>
          </a:bodyPr>
          <a:lstStyle/>
          <a:p>
            <a:pPr algn="l"/>
            <a:r>
              <a:rPr lang="en-US" b="1" dirty="0">
                <a:solidFill>
                  <a:schemeClr val="accent3"/>
                </a:solidFill>
              </a:rPr>
              <a:t>Recognize it Does Happen</a:t>
            </a:r>
          </a:p>
        </p:txBody>
      </p:sp>
    </p:spTree>
    <p:custDataLst>
      <p:tags r:id="rId1"/>
    </p:custDataLst>
    <p:extLst>
      <p:ext uri="{BB962C8B-B14F-4D97-AF65-F5344CB8AC3E}">
        <p14:creationId xmlns:p14="http://schemas.microsoft.com/office/powerpoint/2010/main" val="9293807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392D21E-3506-FCA7-F611-BC6F6D75965B}"/>
              </a:ext>
            </a:extLst>
          </p:cNvPr>
          <p:cNvSpPr/>
          <p:nvPr/>
        </p:nvSpPr>
        <p:spPr>
          <a:xfrm>
            <a:off x="4649338" y="2438508"/>
            <a:ext cx="2286511"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pic>
        <p:nvPicPr>
          <p:cNvPr id="5" name="Picture Placeholder 20" descr="iStock-479875962.jpg">
            <a:extLst>
              <a:ext uri="{FF2B5EF4-FFF2-40B4-BE49-F238E27FC236}">
                <a16:creationId xmlns:a16="http://schemas.microsoft.com/office/drawing/2014/main" id="{19C64A06-6A7D-197E-B030-770EF07391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2438508"/>
          </a:xfrm>
          <a:prstGeom prst="rect">
            <a:avLst/>
          </a:prstGeom>
        </p:spPr>
      </p:pic>
      <p:sp>
        <p:nvSpPr>
          <p:cNvPr id="6" name="Rectangle 5">
            <a:extLst>
              <a:ext uri="{FF2B5EF4-FFF2-40B4-BE49-F238E27FC236}">
                <a16:creationId xmlns:a16="http://schemas.microsoft.com/office/drawing/2014/main" id="{E50B0392-763F-C6D2-9461-BB8308F0E562}"/>
              </a:ext>
            </a:extLst>
          </p:cNvPr>
          <p:cNvSpPr/>
          <p:nvPr/>
        </p:nvSpPr>
        <p:spPr>
          <a:xfrm>
            <a:off x="-1" y="0"/>
            <a:ext cx="7399872" cy="2438508"/>
          </a:xfrm>
          <a:prstGeom prst="rect">
            <a:avLst/>
          </a:prstGeom>
          <a:gradFill flip="none" rotWithShape="1">
            <a:gsLst>
              <a:gs pos="0">
                <a:schemeClr val="accent1"/>
              </a:gs>
              <a:gs pos="100000">
                <a:schemeClr val="accent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6C832DD-D412-F9C9-3530-82CDCE3BBA75}"/>
              </a:ext>
            </a:extLst>
          </p:cNvPr>
          <p:cNvCxnSpPr>
            <a:cxnSpLocks/>
          </p:cNvCxnSpPr>
          <p:nvPr/>
        </p:nvCxnSpPr>
        <p:spPr>
          <a:xfrm>
            <a:off x="3242515" y="353209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11D4C7-C5BE-3E95-8A6D-19A198B3EE72}"/>
              </a:ext>
            </a:extLst>
          </p:cNvPr>
          <p:cNvCxnSpPr>
            <a:cxnSpLocks/>
          </p:cNvCxnSpPr>
          <p:nvPr/>
        </p:nvCxnSpPr>
        <p:spPr>
          <a:xfrm>
            <a:off x="5570535" y="3543830"/>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5F4D1E6-9FF3-3152-B364-E65A92D91224}"/>
              </a:ext>
            </a:extLst>
          </p:cNvPr>
          <p:cNvSpPr/>
          <p:nvPr/>
        </p:nvSpPr>
        <p:spPr>
          <a:xfrm>
            <a:off x="0" y="2438508"/>
            <a:ext cx="2288939"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cxnSp>
        <p:nvCxnSpPr>
          <p:cNvPr id="12" name="Straight Connector 11">
            <a:extLst>
              <a:ext uri="{FF2B5EF4-FFF2-40B4-BE49-F238E27FC236}">
                <a16:creationId xmlns:a16="http://schemas.microsoft.com/office/drawing/2014/main" id="{251977C5-3367-0F53-3061-A7FA5D487122}"/>
              </a:ext>
            </a:extLst>
          </p:cNvPr>
          <p:cNvCxnSpPr>
            <a:cxnSpLocks/>
          </p:cNvCxnSpPr>
          <p:nvPr/>
        </p:nvCxnSpPr>
        <p:spPr>
          <a:xfrm>
            <a:off x="893006" y="3532091"/>
            <a:ext cx="4515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9E47B6-1A0D-99B0-0BEB-D30CB1F437DE}"/>
              </a:ext>
            </a:extLst>
          </p:cNvPr>
          <p:cNvSpPr txBox="1"/>
          <p:nvPr/>
        </p:nvSpPr>
        <p:spPr>
          <a:xfrm>
            <a:off x="-5450" y="3747425"/>
            <a:ext cx="2248510" cy="588623"/>
          </a:xfrm>
          <a:prstGeom prst="rect">
            <a:avLst/>
          </a:prstGeom>
        </p:spPr>
        <p:txBody>
          <a:bodyPr vert="horz"/>
          <a:lstStyle>
            <a:lvl1pPr indent="0">
              <a:spcBef>
                <a:spcPct val="20000"/>
              </a:spcBef>
              <a:buFontTx/>
              <a:buNone/>
              <a:defRPr b="0" i="0">
                <a:solidFill>
                  <a:schemeClr val="tx2"/>
                </a:solidFill>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600" dirty="0"/>
              <a:t>Open </a:t>
            </a:r>
            <a:br>
              <a:rPr lang="en-US" sz="1600" dirty="0"/>
            </a:br>
            <a:r>
              <a:rPr lang="en-US" sz="1600" dirty="0"/>
              <a:t>Communication</a:t>
            </a:r>
          </a:p>
        </p:txBody>
      </p:sp>
      <p:sp>
        <p:nvSpPr>
          <p:cNvPr id="14" name="Title 2">
            <a:extLst>
              <a:ext uri="{FF2B5EF4-FFF2-40B4-BE49-F238E27FC236}">
                <a16:creationId xmlns:a16="http://schemas.microsoft.com/office/drawing/2014/main" id="{7CB4144E-1732-0B20-14F8-AF28900BC736}"/>
              </a:ext>
            </a:extLst>
          </p:cNvPr>
          <p:cNvSpPr txBox="1">
            <a:spLocks/>
          </p:cNvSpPr>
          <p:nvPr/>
        </p:nvSpPr>
        <p:spPr>
          <a:xfrm>
            <a:off x="435428" y="653142"/>
            <a:ext cx="3657601" cy="1024425"/>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What Does a Respectful Workplace Look Like?</a:t>
            </a:r>
            <a:endParaRPr lang="en-US" b="0" dirty="0">
              <a:solidFill>
                <a:schemeClr val="bg1"/>
              </a:solidFill>
            </a:endParaRPr>
          </a:p>
        </p:txBody>
      </p:sp>
      <p:sp>
        <p:nvSpPr>
          <p:cNvPr id="15" name="TextBox 14">
            <a:extLst>
              <a:ext uri="{FF2B5EF4-FFF2-40B4-BE49-F238E27FC236}">
                <a16:creationId xmlns:a16="http://schemas.microsoft.com/office/drawing/2014/main" id="{7CD97F95-CFED-843F-931A-80B6B681B135}"/>
              </a:ext>
            </a:extLst>
          </p:cNvPr>
          <p:cNvSpPr txBox="1"/>
          <p:nvPr/>
        </p:nvSpPr>
        <p:spPr>
          <a:xfrm>
            <a:off x="2336804" y="3693132"/>
            <a:ext cx="2263021" cy="588623"/>
          </a:xfrm>
          <a:prstGeom prst="rect">
            <a:avLst/>
          </a:prstGeom>
        </p:spPr>
        <p:txBody>
          <a:bodyPr vert="horz"/>
          <a:lstStyle>
            <a:lvl1pPr indent="0">
              <a:spcBef>
                <a:spcPct val="20000"/>
              </a:spcBef>
              <a:buFontTx/>
              <a:buNone/>
              <a:defRPr b="0" i="0">
                <a:solidFill>
                  <a:schemeClr val="tx2"/>
                </a:solidFill>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600" dirty="0"/>
              <a:t>Consistent </a:t>
            </a:r>
            <a:br>
              <a:rPr lang="en-US" sz="1600" dirty="0"/>
            </a:br>
            <a:r>
              <a:rPr lang="en-US" sz="1600" dirty="0"/>
              <a:t>Performance Metrics</a:t>
            </a:r>
          </a:p>
        </p:txBody>
      </p:sp>
      <p:sp>
        <p:nvSpPr>
          <p:cNvPr id="16" name="TextBox 15">
            <a:extLst>
              <a:ext uri="{FF2B5EF4-FFF2-40B4-BE49-F238E27FC236}">
                <a16:creationId xmlns:a16="http://schemas.microsoft.com/office/drawing/2014/main" id="{5E17B91C-2DB1-31DF-59D9-2319BF498DF9}"/>
              </a:ext>
            </a:extLst>
          </p:cNvPr>
          <p:cNvSpPr txBox="1"/>
          <p:nvPr/>
        </p:nvSpPr>
        <p:spPr>
          <a:xfrm>
            <a:off x="4730451" y="3693132"/>
            <a:ext cx="2131766" cy="588623"/>
          </a:xfrm>
          <a:prstGeom prst="rect">
            <a:avLst/>
          </a:prstGeom>
        </p:spPr>
        <p:txBody>
          <a:bodyPr vert="horz"/>
          <a:lstStyle>
            <a:lvl1pPr indent="0">
              <a:spcBef>
                <a:spcPct val="20000"/>
              </a:spcBef>
              <a:buFontTx/>
              <a:buNone/>
              <a:defRPr b="0" i="0">
                <a:solidFill>
                  <a:schemeClr val="tx2"/>
                </a:solidFill>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600" dirty="0"/>
              <a:t>Define </a:t>
            </a:r>
            <a:br>
              <a:rPr lang="en-US" sz="1600" dirty="0"/>
            </a:br>
            <a:r>
              <a:rPr lang="en-US" sz="1600" dirty="0"/>
              <a:t>the Culture</a:t>
            </a:r>
          </a:p>
        </p:txBody>
      </p:sp>
      <p:sp>
        <p:nvSpPr>
          <p:cNvPr id="17" name="Rectangle 8">
            <a:extLst>
              <a:ext uri="{FF2B5EF4-FFF2-40B4-BE49-F238E27FC236}">
                <a16:creationId xmlns:a16="http://schemas.microsoft.com/office/drawing/2014/main" id="{9451BF02-6DAF-CB6A-331A-20EEACCA7FAD}"/>
              </a:ext>
            </a:extLst>
          </p:cNvPr>
          <p:cNvSpPr>
            <a:spLocks noChangeArrowheads="1"/>
          </p:cNvSpPr>
          <p:nvPr/>
        </p:nvSpPr>
        <p:spPr bwMode="auto">
          <a:xfrm>
            <a:off x="739601" y="285124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Arial" panose="020B0604020202020204"/>
                <a:ea typeface="+mn-ea"/>
                <a:cs typeface="Arial" panose="020B0604020202020204" pitchFamily="34" charset="0"/>
              </a:rPr>
              <a:t>01.</a:t>
            </a:r>
          </a:p>
        </p:txBody>
      </p:sp>
      <p:sp>
        <p:nvSpPr>
          <p:cNvPr id="18" name="Rectangle 8">
            <a:extLst>
              <a:ext uri="{FF2B5EF4-FFF2-40B4-BE49-F238E27FC236}">
                <a16:creationId xmlns:a16="http://schemas.microsoft.com/office/drawing/2014/main" id="{EFECB9ED-3D81-319D-5EF9-843D5D5F0FAD}"/>
              </a:ext>
            </a:extLst>
          </p:cNvPr>
          <p:cNvSpPr>
            <a:spLocks noChangeArrowheads="1"/>
          </p:cNvSpPr>
          <p:nvPr/>
        </p:nvSpPr>
        <p:spPr bwMode="auto">
          <a:xfrm>
            <a:off x="3089110" y="285124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3"/>
                </a:solidFill>
                <a:effectLst/>
                <a:uLnTx/>
                <a:uFillTx/>
                <a:latin typeface="Arial" panose="020B0604020202020204"/>
                <a:ea typeface="+mn-ea"/>
                <a:cs typeface="Arial" panose="020B0604020202020204" pitchFamily="34" charset="0"/>
              </a:rPr>
              <a:t>02.</a:t>
            </a:r>
          </a:p>
        </p:txBody>
      </p:sp>
      <p:sp>
        <p:nvSpPr>
          <p:cNvPr id="19" name="Rectangle 8">
            <a:extLst>
              <a:ext uri="{FF2B5EF4-FFF2-40B4-BE49-F238E27FC236}">
                <a16:creationId xmlns:a16="http://schemas.microsoft.com/office/drawing/2014/main" id="{6BA3A31F-B834-9D7C-BD41-23993CADDA9E}"/>
              </a:ext>
            </a:extLst>
          </p:cNvPr>
          <p:cNvSpPr>
            <a:spLocks noChangeArrowheads="1"/>
          </p:cNvSpPr>
          <p:nvPr/>
        </p:nvSpPr>
        <p:spPr bwMode="auto">
          <a:xfrm>
            <a:off x="5417130" y="2862985"/>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solidFill>
                <a:effectLst/>
                <a:uLnTx/>
                <a:uFillTx/>
                <a:latin typeface="Arial" panose="020B0604020202020204"/>
                <a:ea typeface="+mn-ea"/>
                <a:cs typeface="Arial" panose="020B0604020202020204" pitchFamily="34" charset="0"/>
              </a:rPr>
              <a:t>03.</a:t>
            </a:r>
          </a:p>
        </p:txBody>
      </p:sp>
      <p:cxnSp>
        <p:nvCxnSpPr>
          <p:cNvPr id="20" name="Straight Connector 19">
            <a:extLst>
              <a:ext uri="{FF2B5EF4-FFF2-40B4-BE49-F238E27FC236}">
                <a16:creationId xmlns:a16="http://schemas.microsoft.com/office/drawing/2014/main" id="{945A3037-704B-3399-9B6C-F93AF278F912}"/>
              </a:ext>
            </a:extLst>
          </p:cNvPr>
          <p:cNvCxnSpPr>
            <a:cxnSpLocks/>
          </p:cNvCxnSpPr>
          <p:nvPr/>
        </p:nvCxnSpPr>
        <p:spPr>
          <a:xfrm>
            <a:off x="7822901" y="3546928"/>
            <a:ext cx="45159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57C422-034C-A7D8-EB47-9F64C82D62AD}"/>
              </a:ext>
            </a:extLst>
          </p:cNvPr>
          <p:cNvSpPr txBox="1"/>
          <p:nvPr/>
        </p:nvSpPr>
        <p:spPr>
          <a:xfrm>
            <a:off x="7030849" y="3696230"/>
            <a:ext cx="2035702" cy="588623"/>
          </a:xfrm>
          <a:prstGeom prst="rect">
            <a:avLst/>
          </a:prstGeom>
        </p:spPr>
        <p:txBody>
          <a:bodyPr vert="horz"/>
          <a:lstStyle>
            <a:lvl1pPr indent="0">
              <a:spcBef>
                <a:spcPct val="20000"/>
              </a:spcBef>
              <a:buFontTx/>
              <a:buNone/>
              <a:defRPr b="0" i="0">
                <a:solidFill>
                  <a:schemeClr val="tx2"/>
                </a:solidFill>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1600" dirty="0"/>
              <a:t>Prioritize Positive Over Negative Feedback</a:t>
            </a:r>
          </a:p>
        </p:txBody>
      </p:sp>
      <p:sp>
        <p:nvSpPr>
          <p:cNvPr id="22" name="Rectangle 8">
            <a:extLst>
              <a:ext uri="{FF2B5EF4-FFF2-40B4-BE49-F238E27FC236}">
                <a16:creationId xmlns:a16="http://schemas.microsoft.com/office/drawing/2014/main" id="{67001135-C549-8A2B-7592-B6CB346D0630}"/>
              </a:ext>
            </a:extLst>
          </p:cNvPr>
          <p:cNvSpPr>
            <a:spLocks noChangeArrowheads="1"/>
          </p:cNvSpPr>
          <p:nvPr/>
        </p:nvSpPr>
        <p:spPr bwMode="auto">
          <a:xfrm>
            <a:off x="7669496" y="2866083"/>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solidFill>
                <a:effectLst/>
                <a:uLnTx/>
                <a:uFillTx/>
                <a:latin typeface="Arial" panose="020B0604020202020204"/>
                <a:ea typeface="+mn-ea"/>
                <a:cs typeface="Arial" panose="020B0604020202020204" pitchFamily="34" charset="0"/>
              </a:rPr>
              <a:t>04.</a:t>
            </a:r>
          </a:p>
        </p:txBody>
      </p:sp>
    </p:spTree>
    <p:custDataLst>
      <p:tags r:id="rId1"/>
    </p:custDataLst>
    <p:extLst>
      <p:ext uri="{BB962C8B-B14F-4D97-AF65-F5344CB8AC3E}">
        <p14:creationId xmlns:p14="http://schemas.microsoft.com/office/powerpoint/2010/main" val="155951324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7B975C0-4C44-6441-A7BD-929FF87262B5}"/>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CA98CB7-93D6-A140-ADF0-3B4E17ED3D40}"/>
              </a:ext>
            </a:extLst>
          </p:cNvPr>
          <p:cNvSpPr txBox="1"/>
          <p:nvPr/>
        </p:nvSpPr>
        <p:spPr>
          <a:xfrm>
            <a:off x="2309503" y="2153213"/>
            <a:ext cx="5740545" cy="861774"/>
          </a:xfrm>
          <a:prstGeom prst="rect">
            <a:avLst/>
          </a:prstGeom>
          <a:noFill/>
        </p:spPr>
        <p:txBody>
          <a:bodyPr wrap="square" rtlCol="0">
            <a:spAutoFit/>
          </a:bodyPr>
          <a:lstStyle/>
          <a:p>
            <a:r>
              <a:rPr lang="en-US" sz="5000" b="1" spc="1000" dirty="0">
                <a:solidFill>
                  <a:schemeClr val="bg1"/>
                </a:solidFill>
                <a:latin typeface="+mj-lt"/>
                <a:ea typeface="Open Sans" panose="020B0606030504020204" pitchFamily="34" charset="0"/>
                <a:cs typeface="Arial" panose="020B0604020202020204" pitchFamily="34" charset="0"/>
              </a:rPr>
              <a:t>QUESTIONS?</a:t>
            </a:r>
          </a:p>
        </p:txBody>
      </p:sp>
      <p:grpSp>
        <p:nvGrpSpPr>
          <p:cNvPr id="6" name="Group 5">
            <a:extLst>
              <a:ext uri="{FF2B5EF4-FFF2-40B4-BE49-F238E27FC236}">
                <a16:creationId xmlns:a16="http://schemas.microsoft.com/office/drawing/2014/main" id="{79DBA131-8B9E-2140-AB52-D761699649CC}"/>
              </a:ext>
            </a:extLst>
          </p:cNvPr>
          <p:cNvGrpSpPr/>
          <p:nvPr/>
        </p:nvGrpSpPr>
        <p:grpSpPr>
          <a:xfrm>
            <a:off x="1940707" y="1766026"/>
            <a:ext cx="1717688" cy="1629474"/>
            <a:chOff x="5580183" y="4525108"/>
            <a:chExt cx="4683576" cy="4443046"/>
          </a:xfrm>
        </p:grpSpPr>
        <p:cxnSp>
          <p:nvCxnSpPr>
            <p:cNvPr id="7" name="Straight Connector 6">
              <a:extLst>
                <a:ext uri="{FF2B5EF4-FFF2-40B4-BE49-F238E27FC236}">
                  <a16:creationId xmlns:a16="http://schemas.microsoft.com/office/drawing/2014/main" id="{B3E670F1-B0D4-4F44-B345-A05D71E2869A}"/>
                </a:ext>
              </a:extLst>
            </p:cNvPr>
            <p:cNvCxnSpPr/>
            <p:nvPr/>
          </p:nvCxnSpPr>
          <p:spPr>
            <a:xfrm>
              <a:off x="5580183" y="8944708"/>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2AC0F-E268-A342-A744-7EB9D92A767E}"/>
                </a:ext>
              </a:extLst>
            </p:cNvPr>
            <p:cNvCxnSpPr/>
            <p:nvPr/>
          </p:nvCxnSpPr>
          <p:spPr>
            <a:xfrm flipV="1">
              <a:off x="10263759" y="7716127"/>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69B829-FB62-624B-8ECC-B87A55FD7D3D}"/>
                </a:ext>
              </a:extLst>
            </p:cNvPr>
            <p:cNvCxnSpPr/>
            <p:nvPr/>
          </p:nvCxnSpPr>
          <p:spPr>
            <a:xfrm>
              <a:off x="5580183" y="4548554"/>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96EB35-4B9B-9343-8797-F770D312EA45}"/>
                </a:ext>
              </a:extLst>
            </p:cNvPr>
            <p:cNvCxnSpPr/>
            <p:nvPr/>
          </p:nvCxnSpPr>
          <p:spPr>
            <a:xfrm flipV="1">
              <a:off x="5603629" y="4525108"/>
              <a:ext cx="0" cy="4419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AE75DA-24AA-2C45-96CB-930B30DDE8EF}"/>
                </a:ext>
              </a:extLst>
            </p:cNvPr>
            <p:cNvCxnSpPr/>
            <p:nvPr/>
          </p:nvCxnSpPr>
          <p:spPr>
            <a:xfrm flipV="1">
              <a:off x="10263759" y="4525108"/>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A72D798D-E6AD-6448-B03E-8018400CF04F}"/>
              </a:ext>
            </a:extLst>
          </p:cNvPr>
          <p:cNvSpPr txBox="1"/>
          <p:nvPr/>
        </p:nvSpPr>
        <p:spPr>
          <a:xfrm>
            <a:off x="1713432" y="-492388"/>
            <a:ext cx="5717135" cy="276999"/>
          </a:xfrm>
          <a:prstGeom prst="rect">
            <a:avLst/>
          </a:prstGeom>
          <a:noFill/>
        </p:spPr>
        <p:txBody>
          <a:bodyPr wrap="square" rtlCol="0">
            <a:spAutoFit/>
          </a:bodyPr>
          <a:lstStyle/>
          <a:p>
            <a:r>
              <a:rPr lang="en-US" sz="1200" dirty="0">
                <a:solidFill>
                  <a:schemeClr val="accent3"/>
                </a:solidFill>
                <a:ea typeface="Open Sans Light" panose="020B0306030504020204" pitchFamily="34" charset="0"/>
                <a:cs typeface="Arial" panose="020B0604020202020204" pitchFamily="34" charset="0"/>
              </a:rPr>
              <a:t>Use as second to last slide if you want a Q&amp;A section after the presentation.</a:t>
            </a:r>
          </a:p>
        </p:txBody>
      </p:sp>
    </p:spTree>
    <p:custDataLst>
      <p:tags r:id="rId1"/>
    </p:custDataLst>
    <p:extLst>
      <p:ext uri="{BB962C8B-B14F-4D97-AF65-F5344CB8AC3E}">
        <p14:creationId xmlns:p14="http://schemas.microsoft.com/office/powerpoint/2010/main" val="330377164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7" y="1830043"/>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spTree>
    <p:custDataLst>
      <p:tags r:id="rId1"/>
    </p:custDataLst>
    <p:extLst>
      <p:ext uri="{BB962C8B-B14F-4D97-AF65-F5344CB8AC3E}">
        <p14:creationId xmlns:p14="http://schemas.microsoft.com/office/powerpoint/2010/main" val="331155205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oogle Shape;109;p4">
            <a:extLst>
              <a:ext uri="{FF2B5EF4-FFF2-40B4-BE49-F238E27FC236}">
                <a16:creationId xmlns:a16="http://schemas.microsoft.com/office/drawing/2014/main" id="{B6ED2C08-F41D-C3A8-5B1A-F043C72CEF0D}"/>
              </a:ext>
            </a:extLst>
          </p:cNvPr>
          <p:cNvPicPr preferRelativeResize="0"/>
          <p:nvPr/>
        </p:nvPicPr>
        <p:blipFill>
          <a:blip r:embed="rId4">
            <a:alphaModFix/>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298700" y="1082289"/>
            <a:ext cx="4762500" cy="3426584"/>
          </a:xfrm>
          <a:prstGeom prst="rect">
            <a:avLst/>
          </a:prstGeom>
          <a:noFill/>
          <a:ln>
            <a:noFill/>
          </a:ln>
        </p:spPr>
      </p:pic>
      <p:pic>
        <p:nvPicPr>
          <p:cNvPr id="6" name="Picture 5">
            <a:extLst>
              <a:ext uri="{FF2B5EF4-FFF2-40B4-BE49-F238E27FC236}">
                <a16:creationId xmlns:a16="http://schemas.microsoft.com/office/drawing/2014/main" id="{C156F12D-A8FC-CD9D-DEC9-E33778BB89C9}"/>
              </a:ext>
            </a:extLst>
          </p:cNvPr>
          <p:cNvPicPr>
            <a:picLocks noChangeAspect="1"/>
          </p:cNvPicPr>
          <p:nvPr/>
        </p:nvPicPr>
        <p:blipFill rotWithShape="1">
          <a:blip r:embed="rId6" cstate="print">
            <a:alphaModFix amt="4000"/>
            <a:extLst>
              <a:ext uri="{28A0092B-C50C-407E-A947-70E740481C1C}">
                <a14:useLocalDpi xmlns:a14="http://schemas.microsoft.com/office/drawing/2010/main"/>
              </a:ext>
            </a:extLst>
          </a:blip>
          <a:srcRect r="-3"/>
          <a:stretch/>
        </p:blipFill>
        <p:spPr>
          <a:xfrm>
            <a:off x="0" y="-2286"/>
            <a:ext cx="2770889" cy="5148072"/>
          </a:xfrm>
          <a:prstGeom prst="rect">
            <a:avLst/>
          </a:prstGeom>
        </p:spPr>
      </p:pic>
      <p:sp>
        <p:nvSpPr>
          <p:cNvPr id="7" name="Google Shape;131;g125b366dba5_0_1">
            <a:extLst>
              <a:ext uri="{FF2B5EF4-FFF2-40B4-BE49-F238E27FC236}">
                <a16:creationId xmlns:a16="http://schemas.microsoft.com/office/drawing/2014/main" id="{1534454F-63E2-99FA-3325-CFB96EE3DD17}"/>
              </a:ext>
            </a:extLst>
          </p:cNvPr>
          <p:cNvSpPr txBox="1">
            <a:spLocks/>
          </p:cNvSpPr>
          <p:nvPr/>
        </p:nvSpPr>
        <p:spPr>
          <a:xfrm>
            <a:off x="376814" y="287522"/>
            <a:ext cx="8398886" cy="369054"/>
          </a:xfrm>
          <a:prstGeom prst="rect">
            <a:avLst/>
          </a:prstGeom>
        </p:spPr>
        <p:txBody>
          <a:bodyPr spcFirstLastPara="1" wrap="square" lIns="0" tIns="0" rIns="0" bIns="0" anchor="t" anchorCtr="0">
            <a:noAutofit/>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pPr algn="ctr">
              <a:spcBef>
                <a:spcPts val="0"/>
              </a:spcBef>
              <a:buClr>
                <a:schemeClr val="accent1"/>
              </a:buClr>
              <a:buSzPts val="2100"/>
              <a:buFont typeface="Arial"/>
              <a:buNone/>
            </a:pPr>
            <a:r>
              <a:rPr lang="en-US" sz="2400" b="1" dirty="0">
                <a:solidFill>
                  <a:schemeClr val="accent1"/>
                </a:solidFill>
                <a:latin typeface="+mn-lt"/>
                <a:cs typeface="Arial" panose="020B0604020202020204" pitchFamily="34" charset="0"/>
              </a:rPr>
              <a:t>Prevalence of Bullying</a:t>
            </a:r>
            <a:endParaRPr lang="en-US" dirty="0"/>
          </a:p>
        </p:txBody>
      </p:sp>
      <p:sp>
        <p:nvSpPr>
          <p:cNvPr id="8" name="Google Shape;132;g125b366dba5_0_1">
            <a:extLst>
              <a:ext uri="{FF2B5EF4-FFF2-40B4-BE49-F238E27FC236}">
                <a16:creationId xmlns:a16="http://schemas.microsoft.com/office/drawing/2014/main" id="{6183F8D6-B5FE-38EE-D1A2-E85CDC719DD1}"/>
              </a:ext>
            </a:extLst>
          </p:cNvPr>
          <p:cNvSpPr txBox="1">
            <a:spLocks/>
          </p:cNvSpPr>
          <p:nvPr/>
        </p:nvSpPr>
        <p:spPr>
          <a:xfrm>
            <a:off x="571226" y="747725"/>
            <a:ext cx="8115574" cy="646290"/>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b="1" i="0" u="none" strike="noStrike" cap="none">
                <a:solidFill>
                  <a:schemeClr val="tx2"/>
                </a:solidFill>
                <a:latin typeface="Arial"/>
                <a:ea typeface="Arial"/>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dirty="0">
                <a:sym typeface="Arial"/>
              </a:rPr>
              <a:t>30% </a:t>
            </a:r>
            <a:r>
              <a:rPr lang="en-GB" b="0" dirty="0">
                <a:sym typeface="Arial"/>
              </a:rPr>
              <a:t>of Adult Americans </a:t>
            </a:r>
            <a:r>
              <a:rPr lang="en-GB" b="0" dirty="0"/>
              <a:t>Report Direct Experience of Bullying at Work</a:t>
            </a:r>
          </a:p>
          <a:p>
            <a:pPr algn="ctr"/>
            <a:endParaRPr lang="en-GB" b="0" dirty="0"/>
          </a:p>
        </p:txBody>
      </p:sp>
      <p:sp>
        <p:nvSpPr>
          <p:cNvPr id="11" name="Google Shape;132;g125b366dba5_0_1">
            <a:extLst>
              <a:ext uri="{FF2B5EF4-FFF2-40B4-BE49-F238E27FC236}">
                <a16:creationId xmlns:a16="http://schemas.microsoft.com/office/drawing/2014/main" id="{5A856C75-CCA3-3963-3487-330BD86CD323}"/>
              </a:ext>
            </a:extLst>
          </p:cNvPr>
          <p:cNvSpPr txBox="1">
            <a:spLocks/>
          </p:cNvSpPr>
          <p:nvPr/>
        </p:nvSpPr>
        <p:spPr>
          <a:xfrm>
            <a:off x="514212" y="4599328"/>
            <a:ext cx="8261487" cy="369054"/>
          </a:xfrm>
          <a:prstGeom prst="rect">
            <a:avLst/>
          </a:prstGeom>
        </p:spPr>
        <p:txBody>
          <a:bodyPr spcFirstLastPara="1" wrap="square" lIns="0" tIns="0" rIns="0" bIns="0" anchor="t" anchorCtr="0">
            <a:noAutofit/>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buSzPts val="1800"/>
              <a:buNone/>
            </a:pPr>
            <a:r>
              <a:rPr lang="en-GB" sz="900" dirty="0">
                <a:solidFill>
                  <a:srgbClr val="3E3E3E"/>
                </a:solidFill>
                <a:latin typeface="+mn-lt"/>
                <a:cs typeface="Arial" panose="020B0604020202020204" pitchFamily="34" charset="0"/>
              </a:rPr>
              <a:t>WBI 2021 U.S. Survey Adults</a:t>
            </a:r>
            <a:endParaRPr lang="en-GB" sz="1200" dirty="0"/>
          </a:p>
        </p:txBody>
      </p:sp>
    </p:spTree>
    <p:custDataLst>
      <p:tags r:id="rId1"/>
    </p:custDataLst>
    <p:extLst>
      <p:ext uri="{BB962C8B-B14F-4D97-AF65-F5344CB8AC3E}">
        <p14:creationId xmlns:p14="http://schemas.microsoft.com/office/powerpoint/2010/main" val="102026121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021 WBI U.S. Workplace Bullying Survey - Workplace Bullying Institute">
            <a:extLst>
              <a:ext uri="{FF2B5EF4-FFF2-40B4-BE49-F238E27FC236}">
                <a16:creationId xmlns:a16="http://schemas.microsoft.com/office/drawing/2014/main" id="{FD1A45B9-D1EF-7239-C27B-939C4BEA03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377"/>
          <a:stretch/>
        </p:blipFill>
        <p:spPr bwMode="auto">
          <a:xfrm>
            <a:off x="1491956" y="2062296"/>
            <a:ext cx="6160087" cy="22049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FC6CA2-C492-2260-1849-4E7AA8F5D5B6}"/>
              </a:ext>
            </a:extLst>
          </p:cNvPr>
          <p:cNvPicPr>
            <a:picLocks noChangeAspect="1"/>
          </p:cNvPicPr>
          <p:nvPr/>
        </p:nvPicPr>
        <p:blipFill rotWithShape="1">
          <a:blip r:embed="rId5" cstate="print">
            <a:alphaModFix amt="4000"/>
            <a:extLst>
              <a:ext uri="{28A0092B-C50C-407E-A947-70E740481C1C}">
                <a14:useLocalDpi xmlns:a14="http://schemas.microsoft.com/office/drawing/2010/main"/>
              </a:ext>
            </a:extLst>
          </a:blip>
          <a:srcRect r="-3"/>
          <a:stretch/>
        </p:blipFill>
        <p:spPr>
          <a:xfrm>
            <a:off x="0" y="-2286"/>
            <a:ext cx="2770889" cy="5148072"/>
          </a:xfrm>
          <a:prstGeom prst="rect">
            <a:avLst/>
          </a:prstGeom>
        </p:spPr>
      </p:pic>
      <p:sp>
        <p:nvSpPr>
          <p:cNvPr id="5" name="Google Shape;132;g125b366dba5_0_1">
            <a:extLst>
              <a:ext uri="{FF2B5EF4-FFF2-40B4-BE49-F238E27FC236}">
                <a16:creationId xmlns:a16="http://schemas.microsoft.com/office/drawing/2014/main" id="{F5FDC80E-59C1-69BF-CAB1-8043E01AE978}"/>
              </a:ext>
            </a:extLst>
          </p:cNvPr>
          <p:cNvSpPr txBox="1">
            <a:spLocks/>
          </p:cNvSpPr>
          <p:nvPr/>
        </p:nvSpPr>
        <p:spPr>
          <a:xfrm>
            <a:off x="514212" y="4599328"/>
            <a:ext cx="8261487" cy="369054"/>
          </a:xfrm>
          <a:prstGeom prst="rect">
            <a:avLst/>
          </a:prstGeom>
        </p:spPr>
        <p:txBody>
          <a:bodyPr spcFirstLastPara="1" wrap="square" lIns="0" tIns="0" rIns="0" bIns="0" anchor="t" anchorCtr="0">
            <a:noAutofit/>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buSzPts val="1800"/>
              <a:buNone/>
            </a:pPr>
            <a:r>
              <a:rPr lang="en-GB" sz="900" dirty="0">
                <a:solidFill>
                  <a:srgbClr val="3E3E3E"/>
                </a:solidFill>
                <a:latin typeface="+mn-lt"/>
                <a:cs typeface="Arial" panose="020B0604020202020204" pitchFamily="34" charset="0"/>
              </a:rPr>
              <a:t>WBI 2021 U.S. Survey Adults</a:t>
            </a:r>
            <a:endParaRPr lang="en-GB" sz="1200" dirty="0"/>
          </a:p>
        </p:txBody>
      </p:sp>
      <p:sp>
        <p:nvSpPr>
          <p:cNvPr id="8" name="Google Shape;131;g125b366dba5_0_1">
            <a:extLst>
              <a:ext uri="{FF2B5EF4-FFF2-40B4-BE49-F238E27FC236}">
                <a16:creationId xmlns:a16="http://schemas.microsoft.com/office/drawing/2014/main" id="{F263FB3D-B3CE-6E1E-11AD-3E970CD9C0A0}"/>
              </a:ext>
            </a:extLst>
          </p:cNvPr>
          <p:cNvSpPr txBox="1">
            <a:spLocks noGrp="1"/>
          </p:cNvSpPr>
          <p:nvPr>
            <p:ph type="title"/>
          </p:nvPr>
        </p:nvSpPr>
        <p:spPr>
          <a:xfrm>
            <a:off x="376814" y="287522"/>
            <a:ext cx="8398886" cy="369054"/>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accent1"/>
              </a:buClr>
              <a:buSzPts val="2100"/>
              <a:buFont typeface="Arial"/>
              <a:buNone/>
            </a:pPr>
            <a:r>
              <a:rPr lang="en-US" dirty="0"/>
              <a:t>Who is a Bully?</a:t>
            </a:r>
            <a:endParaRPr dirty="0"/>
          </a:p>
        </p:txBody>
      </p:sp>
      <p:sp>
        <p:nvSpPr>
          <p:cNvPr id="9" name="Google Shape;132;g125b366dba5_0_1">
            <a:extLst>
              <a:ext uri="{FF2B5EF4-FFF2-40B4-BE49-F238E27FC236}">
                <a16:creationId xmlns:a16="http://schemas.microsoft.com/office/drawing/2014/main" id="{D59FBB70-4901-D492-38DC-B6D5F0A656F7}"/>
              </a:ext>
            </a:extLst>
          </p:cNvPr>
          <p:cNvSpPr txBox="1">
            <a:spLocks/>
          </p:cNvSpPr>
          <p:nvPr/>
        </p:nvSpPr>
        <p:spPr>
          <a:xfrm>
            <a:off x="518470" y="747725"/>
            <a:ext cx="8115574" cy="646290"/>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b="1" i="0" u="none" strike="noStrike" cap="none">
                <a:solidFill>
                  <a:schemeClr val="tx2"/>
                </a:solidFill>
                <a:latin typeface="Arial"/>
                <a:ea typeface="Arial"/>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b="0" dirty="0">
                <a:sym typeface="Arial"/>
              </a:rPr>
              <a:t>Bullies are men </a:t>
            </a:r>
            <a:r>
              <a:rPr lang="en-GB" dirty="0">
                <a:sym typeface="Arial"/>
              </a:rPr>
              <a:t>and</a:t>
            </a:r>
            <a:r>
              <a:rPr lang="en-GB" b="0" dirty="0">
                <a:sym typeface="Arial"/>
              </a:rPr>
              <a:t> women. Women often bully women more than men. Same-gender bullying accounts for 61% of all bullying.</a:t>
            </a:r>
            <a:endParaRPr lang="en-GB" b="0" dirty="0"/>
          </a:p>
        </p:txBody>
      </p:sp>
      <p:sp>
        <p:nvSpPr>
          <p:cNvPr id="10" name="TextBox 9">
            <a:extLst>
              <a:ext uri="{FF2B5EF4-FFF2-40B4-BE49-F238E27FC236}">
                <a16:creationId xmlns:a16="http://schemas.microsoft.com/office/drawing/2014/main" id="{CBA8A2A3-E8C3-21F0-6F08-73644B5D3278}"/>
              </a:ext>
            </a:extLst>
          </p:cNvPr>
          <p:cNvSpPr txBox="1"/>
          <p:nvPr/>
        </p:nvSpPr>
        <p:spPr>
          <a:xfrm>
            <a:off x="2090736" y="1584608"/>
            <a:ext cx="4962525" cy="311624"/>
          </a:xfrm>
          <a:prstGeom prst="rect">
            <a:avLst/>
          </a:prstGeom>
          <a:noFill/>
        </p:spPr>
        <p:txBody>
          <a:bodyPr wrap="square" lIns="34290" tIns="17145" rIns="34290" bIns="17145"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defRPr>
            </a:lvl1pPr>
          </a:lstStyle>
          <a:p>
            <a:r>
              <a:rPr lang="en-US" sz="1800" b="1" dirty="0">
                <a:solidFill>
                  <a:schemeClr val="accent3"/>
                </a:solidFill>
              </a:rPr>
              <a:t>Gender</a:t>
            </a:r>
          </a:p>
        </p:txBody>
      </p:sp>
    </p:spTree>
    <p:custDataLst>
      <p:tags r:id="rId1"/>
    </p:custDataLst>
    <p:extLst>
      <p:ext uri="{BB962C8B-B14F-4D97-AF65-F5344CB8AC3E}">
        <p14:creationId xmlns:p14="http://schemas.microsoft.com/office/powerpoint/2010/main" val="125871050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12BEC7-5604-1F61-062C-95EBD62A7A42}"/>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2286"/>
            <a:ext cx="2770889" cy="5148072"/>
          </a:xfrm>
          <a:prstGeom prst="rect">
            <a:avLst/>
          </a:prstGeom>
        </p:spPr>
      </p:pic>
      <p:sp>
        <p:nvSpPr>
          <p:cNvPr id="6" name="Google Shape;131;g125b366dba5_0_1">
            <a:extLst>
              <a:ext uri="{FF2B5EF4-FFF2-40B4-BE49-F238E27FC236}">
                <a16:creationId xmlns:a16="http://schemas.microsoft.com/office/drawing/2014/main" id="{A78C10A1-8BF3-D3E7-F548-580D3C015851}"/>
              </a:ext>
            </a:extLst>
          </p:cNvPr>
          <p:cNvSpPr txBox="1">
            <a:spLocks noGrp="1"/>
          </p:cNvSpPr>
          <p:nvPr>
            <p:ph type="title"/>
          </p:nvPr>
        </p:nvSpPr>
        <p:spPr>
          <a:xfrm>
            <a:off x="376814" y="287522"/>
            <a:ext cx="8398886" cy="369054"/>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accent1"/>
              </a:buClr>
              <a:buSzPts val="2100"/>
              <a:buFont typeface="Arial"/>
              <a:buNone/>
            </a:pPr>
            <a:r>
              <a:rPr lang="en-US" dirty="0"/>
              <a:t>Who is a Bully?</a:t>
            </a:r>
            <a:endParaRPr dirty="0"/>
          </a:p>
        </p:txBody>
      </p:sp>
      <p:sp>
        <p:nvSpPr>
          <p:cNvPr id="7" name="Google Shape;132;g125b366dba5_0_1">
            <a:extLst>
              <a:ext uri="{FF2B5EF4-FFF2-40B4-BE49-F238E27FC236}">
                <a16:creationId xmlns:a16="http://schemas.microsoft.com/office/drawing/2014/main" id="{3B81530A-05A2-81FB-6721-134EB8C244AF}"/>
              </a:ext>
            </a:extLst>
          </p:cNvPr>
          <p:cNvSpPr txBox="1">
            <a:spLocks/>
          </p:cNvSpPr>
          <p:nvPr/>
        </p:nvSpPr>
        <p:spPr>
          <a:xfrm>
            <a:off x="571226" y="747725"/>
            <a:ext cx="8115574" cy="369054"/>
          </a:xfrm>
          <a:prstGeom prst="rect">
            <a:avLst/>
          </a:prstGeom>
        </p:spPr>
        <p:txBody>
          <a:bodyPr spcFirstLastPara="1" wrap="square" lIns="0" tIns="0" rIns="0" bIns="0" anchor="t" anchorCtr="0">
            <a:noAutofit/>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buSzPts val="1800"/>
              <a:buNone/>
            </a:pPr>
            <a:r>
              <a:rPr lang="en-GB" sz="1600" dirty="0">
                <a:solidFill>
                  <a:srgbClr val="3E3E3E"/>
                </a:solidFill>
                <a:latin typeface="+mn-lt"/>
                <a:cs typeface="Arial" panose="020B0604020202020204" pitchFamily="34" charset="0"/>
              </a:rPr>
              <a:t>Bullying is usually perpetrated by a single individual of higher rank than the target</a:t>
            </a:r>
          </a:p>
          <a:p>
            <a:pPr marL="0" indent="-114300" algn="ctr">
              <a:lnSpc>
                <a:spcPct val="107000"/>
              </a:lnSpc>
              <a:spcBef>
                <a:spcPts val="0"/>
              </a:spcBef>
              <a:buSzPts val="1800"/>
            </a:pPr>
            <a:endParaRPr lang="en-GB" sz="1800" dirty="0"/>
          </a:p>
          <a:p>
            <a:pPr marL="0" indent="0" algn="ctr">
              <a:spcBef>
                <a:spcPts val="750"/>
              </a:spcBef>
              <a:buFont typeface="Arial"/>
              <a:buNone/>
            </a:pPr>
            <a:endParaRPr lang="en-GB" dirty="0"/>
          </a:p>
        </p:txBody>
      </p:sp>
      <p:grpSp>
        <p:nvGrpSpPr>
          <p:cNvPr id="15" name="Group 14">
            <a:extLst>
              <a:ext uri="{FF2B5EF4-FFF2-40B4-BE49-F238E27FC236}">
                <a16:creationId xmlns:a16="http://schemas.microsoft.com/office/drawing/2014/main" id="{73E8F21F-B86F-4C5D-CD25-5287EDBDEC0B}"/>
              </a:ext>
            </a:extLst>
          </p:cNvPr>
          <p:cNvGrpSpPr/>
          <p:nvPr/>
        </p:nvGrpSpPr>
        <p:grpSpPr>
          <a:xfrm>
            <a:off x="1805438" y="1162289"/>
            <a:ext cx="5647150" cy="3419030"/>
            <a:chOff x="1748425" y="1290478"/>
            <a:chExt cx="5647150" cy="3419030"/>
          </a:xfrm>
        </p:grpSpPr>
        <p:graphicFrame>
          <p:nvGraphicFramePr>
            <p:cNvPr id="5" name="Chart 4">
              <a:extLst>
                <a:ext uri="{FF2B5EF4-FFF2-40B4-BE49-F238E27FC236}">
                  <a16:creationId xmlns:a16="http://schemas.microsoft.com/office/drawing/2014/main" id="{DAB2F71D-8E03-3607-37C0-56E93668DC17}"/>
                </a:ext>
              </a:extLst>
            </p:cNvPr>
            <p:cNvGraphicFramePr/>
            <p:nvPr>
              <p:extLst>
                <p:ext uri="{D42A27DB-BD31-4B8C-83A1-F6EECF244321}">
                  <p14:modId xmlns:p14="http://schemas.microsoft.com/office/powerpoint/2010/main" val="3492036817"/>
                </p:ext>
              </p:extLst>
            </p:nvPr>
          </p:nvGraphicFramePr>
          <p:xfrm>
            <a:off x="1748425" y="1290478"/>
            <a:ext cx="5647150" cy="341903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70D43E72-5A4F-658B-05A4-6E312066A5EB}"/>
                </a:ext>
              </a:extLst>
            </p:cNvPr>
            <p:cNvSpPr txBox="1"/>
            <p:nvPr/>
          </p:nvSpPr>
          <p:spPr>
            <a:xfrm>
              <a:off x="4671313" y="2969444"/>
              <a:ext cx="1221487" cy="338554"/>
            </a:xfrm>
            <a:prstGeom prst="rect">
              <a:avLst/>
            </a:prstGeom>
            <a:noFill/>
          </p:spPr>
          <p:txBody>
            <a:bodyPr wrap="square" rtlCol="0">
              <a:spAutoFit/>
            </a:bodyPr>
            <a:lstStyle/>
            <a:p>
              <a:r>
                <a:rPr lang="es-CO" sz="1600" dirty="0">
                  <a:solidFill>
                    <a:schemeClr val="bg1"/>
                  </a:solidFill>
                </a:rPr>
                <a:t>Top Down</a:t>
              </a:r>
              <a:endParaRPr lang="en-GB" sz="1600" dirty="0">
                <a:solidFill>
                  <a:schemeClr val="bg1"/>
                </a:solidFill>
              </a:endParaRPr>
            </a:p>
          </p:txBody>
        </p:sp>
        <p:sp>
          <p:nvSpPr>
            <p:cNvPr id="11" name="TextBox 10">
              <a:extLst>
                <a:ext uri="{FF2B5EF4-FFF2-40B4-BE49-F238E27FC236}">
                  <a16:creationId xmlns:a16="http://schemas.microsoft.com/office/drawing/2014/main" id="{3B8133FF-4D70-E0BB-3799-2A783E712AE2}"/>
                </a:ext>
              </a:extLst>
            </p:cNvPr>
            <p:cNvSpPr txBox="1"/>
            <p:nvPr/>
          </p:nvSpPr>
          <p:spPr>
            <a:xfrm>
              <a:off x="3987801" y="2152955"/>
              <a:ext cx="531514" cy="338554"/>
            </a:xfrm>
            <a:prstGeom prst="rect">
              <a:avLst/>
            </a:prstGeom>
            <a:noFill/>
          </p:spPr>
          <p:txBody>
            <a:bodyPr wrap="square" rtlCol="0">
              <a:spAutoFit/>
            </a:bodyPr>
            <a:lstStyle/>
            <a:p>
              <a:r>
                <a:rPr lang="es-CO" sz="1600" dirty="0">
                  <a:solidFill>
                    <a:schemeClr val="bg1"/>
                  </a:solidFill>
                </a:rPr>
                <a:t>Up</a:t>
              </a:r>
              <a:endParaRPr lang="en-GB" sz="1600" dirty="0">
                <a:solidFill>
                  <a:schemeClr val="bg1"/>
                </a:solidFill>
              </a:endParaRPr>
            </a:p>
          </p:txBody>
        </p:sp>
        <p:sp>
          <p:nvSpPr>
            <p:cNvPr id="12" name="TextBox 11">
              <a:extLst>
                <a:ext uri="{FF2B5EF4-FFF2-40B4-BE49-F238E27FC236}">
                  <a16:creationId xmlns:a16="http://schemas.microsoft.com/office/drawing/2014/main" id="{3E45DA0F-6D4D-955F-E435-2C6981B34C17}"/>
                </a:ext>
              </a:extLst>
            </p:cNvPr>
            <p:cNvSpPr txBox="1"/>
            <p:nvPr/>
          </p:nvSpPr>
          <p:spPr>
            <a:xfrm>
              <a:off x="3201498" y="3027398"/>
              <a:ext cx="786303" cy="338554"/>
            </a:xfrm>
            <a:prstGeom prst="rect">
              <a:avLst/>
            </a:prstGeom>
            <a:noFill/>
          </p:spPr>
          <p:txBody>
            <a:bodyPr wrap="square" rtlCol="0">
              <a:spAutoFit/>
            </a:bodyPr>
            <a:lstStyle/>
            <a:p>
              <a:r>
                <a:rPr lang="es-CO" sz="1600" dirty="0" err="1">
                  <a:solidFill>
                    <a:schemeClr val="bg1"/>
                  </a:solidFill>
                </a:rPr>
                <a:t>Peers</a:t>
              </a:r>
              <a:endParaRPr lang="en-GB" sz="1600" dirty="0">
                <a:solidFill>
                  <a:schemeClr val="bg1"/>
                </a:solidFill>
              </a:endParaRPr>
            </a:p>
          </p:txBody>
        </p:sp>
      </p:grpSp>
      <p:sp>
        <p:nvSpPr>
          <p:cNvPr id="14" name="Google Shape;132;g125b366dba5_0_1">
            <a:extLst>
              <a:ext uri="{FF2B5EF4-FFF2-40B4-BE49-F238E27FC236}">
                <a16:creationId xmlns:a16="http://schemas.microsoft.com/office/drawing/2014/main" id="{D8065A32-479B-BCB1-95F1-3088BA859AD6}"/>
              </a:ext>
            </a:extLst>
          </p:cNvPr>
          <p:cNvSpPr txBox="1">
            <a:spLocks/>
          </p:cNvSpPr>
          <p:nvPr/>
        </p:nvSpPr>
        <p:spPr>
          <a:xfrm>
            <a:off x="514212" y="4599328"/>
            <a:ext cx="8261487" cy="369054"/>
          </a:xfrm>
          <a:prstGeom prst="rect">
            <a:avLst/>
          </a:prstGeom>
        </p:spPr>
        <p:txBody>
          <a:bodyPr spcFirstLastPara="1" wrap="square" lIns="0" tIns="0" rIns="0" bIns="0" anchor="t" anchorCtr="0">
            <a:noAutofit/>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buSzPts val="1800"/>
              <a:buNone/>
            </a:pPr>
            <a:r>
              <a:rPr lang="en-GB" sz="900" dirty="0">
                <a:solidFill>
                  <a:srgbClr val="3E3E3E"/>
                </a:solidFill>
                <a:latin typeface="+mn-lt"/>
                <a:cs typeface="Arial" panose="020B0604020202020204" pitchFamily="34" charset="0"/>
              </a:rPr>
              <a:t>WBI 2021 U.S. Survey Adults</a:t>
            </a:r>
            <a:endParaRPr lang="en-GB" sz="1200" dirty="0"/>
          </a:p>
        </p:txBody>
      </p:sp>
    </p:spTree>
    <p:custDataLst>
      <p:tags r:id="rId1"/>
    </p:custDataLst>
    <p:extLst>
      <p:ext uri="{BB962C8B-B14F-4D97-AF65-F5344CB8AC3E}">
        <p14:creationId xmlns:p14="http://schemas.microsoft.com/office/powerpoint/2010/main" val="87912116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 name="Google Shape;147;g125aba78f11_0_1">
            <a:extLst>
              <a:ext uri="{FF2B5EF4-FFF2-40B4-BE49-F238E27FC236}">
                <a16:creationId xmlns:a16="http://schemas.microsoft.com/office/drawing/2014/main" id="{2AC1FD7B-9EC9-E228-4BB6-7F438E154A42}"/>
              </a:ext>
            </a:extLst>
          </p:cNvPr>
          <p:cNvSpPr txBox="1">
            <a:spLocks noGrp="1"/>
          </p:cNvSpPr>
          <p:nvPr>
            <p:ph type="title"/>
          </p:nvPr>
        </p:nvSpPr>
        <p:spPr>
          <a:xfrm>
            <a:off x="0" y="287522"/>
            <a:ext cx="9144000" cy="369054"/>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Progression of Bullying</a:t>
            </a:r>
            <a:endParaRPr dirty="0"/>
          </a:p>
        </p:txBody>
      </p:sp>
      <p:pic>
        <p:nvPicPr>
          <p:cNvPr id="431" name="Google Shape;149;g125aba78f11_0_1">
            <a:extLst>
              <a:ext uri="{FF2B5EF4-FFF2-40B4-BE49-F238E27FC236}">
                <a16:creationId xmlns:a16="http://schemas.microsoft.com/office/drawing/2014/main" id="{49B3AEB5-B902-47C3-E381-C9F0E33F00C2}"/>
              </a:ext>
            </a:extLst>
          </p:cNvPr>
          <p:cNvPicPr preferRelativeResize="0"/>
          <p:nvPr/>
        </p:nvPicPr>
        <p:blipFill rotWithShape="1">
          <a:blip r:embed="rId4">
            <a:alphaModFix/>
          </a:blip>
          <a:srcRect l="10442" t="8806" r="8867" b="19066"/>
          <a:stretch/>
        </p:blipFill>
        <p:spPr>
          <a:xfrm>
            <a:off x="1581722" y="1049631"/>
            <a:ext cx="5980556" cy="3181793"/>
          </a:xfrm>
          <a:prstGeom prst="rect">
            <a:avLst/>
          </a:prstGeom>
          <a:noFill/>
          <a:ln>
            <a:noFill/>
          </a:ln>
        </p:spPr>
      </p:pic>
      <p:sp>
        <p:nvSpPr>
          <p:cNvPr id="5" name="Google Shape;132;g125b366dba5_0_1">
            <a:extLst>
              <a:ext uri="{FF2B5EF4-FFF2-40B4-BE49-F238E27FC236}">
                <a16:creationId xmlns:a16="http://schemas.microsoft.com/office/drawing/2014/main" id="{55EDC694-532E-0CF4-84BF-80A451645D78}"/>
              </a:ext>
            </a:extLst>
          </p:cNvPr>
          <p:cNvSpPr txBox="1">
            <a:spLocks/>
          </p:cNvSpPr>
          <p:nvPr/>
        </p:nvSpPr>
        <p:spPr>
          <a:xfrm>
            <a:off x="514212" y="4599328"/>
            <a:ext cx="8261487" cy="369054"/>
          </a:xfrm>
          <a:prstGeom prst="rect">
            <a:avLst/>
          </a:prstGeom>
        </p:spPr>
        <p:txBody>
          <a:bodyPr spcFirstLastPara="1" wrap="square" lIns="0" tIns="0" rIns="0" bIns="0" anchor="t" anchorCtr="0">
            <a:noAutofit/>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buSzPts val="1800"/>
              <a:buNone/>
            </a:pPr>
            <a:r>
              <a:rPr lang="en-GB" sz="900" dirty="0">
                <a:solidFill>
                  <a:srgbClr val="3E3E3E"/>
                </a:solidFill>
                <a:latin typeface="+mn-lt"/>
                <a:cs typeface="Arial" panose="020B0604020202020204" pitchFamily="34" charset="0"/>
              </a:rPr>
              <a:t>Figure 1.1 A Schema of Bullying at Work</a:t>
            </a:r>
          </a:p>
          <a:p>
            <a:pPr marL="0" indent="0" algn="ctr">
              <a:lnSpc>
                <a:spcPct val="107000"/>
              </a:lnSpc>
              <a:buSzPts val="1800"/>
              <a:buNone/>
            </a:pPr>
            <a:r>
              <a:rPr lang="en-GB" sz="900" dirty="0">
                <a:solidFill>
                  <a:srgbClr val="3E3E3E"/>
                </a:solidFill>
                <a:latin typeface="+mn-lt"/>
                <a:cs typeface="Arial" panose="020B0604020202020204" pitchFamily="34" charset="0"/>
              </a:rPr>
              <a:t>Source: Rayner 2000a.</a:t>
            </a:r>
            <a:endParaRPr lang="en-GB" sz="1200" dirty="0"/>
          </a:p>
        </p:txBody>
      </p:sp>
      <p:pic>
        <p:nvPicPr>
          <p:cNvPr id="6" name="Picture 5">
            <a:extLst>
              <a:ext uri="{FF2B5EF4-FFF2-40B4-BE49-F238E27FC236}">
                <a16:creationId xmlns:a16="http://schemas.microsoft.com/office/drawing/2014/main" id="{8D430152-1110-C8C6-58A6-52C6660BE1A8}"/>
              </a:ext>
            </a:extLst>
          </p:cNvPr>
          <p:cNvPicPr>
            <a:picLocks noChangeAspect="1"/>
          </p:cNvPicPr>
          <p:nvPr/>
        </p:nvPicPr>
        <p:blipFill rotWithShape="1">
          <a:blip r:embed="rId5" cstate="print">
            <a:alphaModFix amt="4000"/>
            <a:extLst>
              <a:ext uri="{28A0092B-C50C-407E-A947-70E740481C1C}">
                <a14:useLocalDpi xmlns:a14="http://schemas.microsoft.com/office/drawing/2010/main"/>
              </a:ext>
            </a:extLst>
          </a:blip>
          <a:srcRect r="-3"/>
          <a:stretch/>
        </p:blipFill>
        <p:spPr>
          <a:xfrm>
            <a:off x="0" y="-2286"/>
            <a:ext cx="2770889" cy="5148072"/>
          </a:xfrm>
          <a:prstGeom prst="rect">
            <a:avLst/>
          </a:prstGeom>
        </p:spPr>
      </p:pic>
    </p:spTree>
    <p:custDataLst>
      <p:tags r:id="rId1"/>
    </p:custDataLst>
    <p:extLst>
      <p:ext uri="{BB962C8B-B14F-4D97-AF65-F5344CB8AC3E}">
        <p14:creationId xmlns:p14="http://schemas.microsoft.com/office/powerpoint/2010/main" val="167840975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8F67E8F3-B37B-F170-45DC-7DC5E9A6AB63}"/>
              </a:ext>
            </a:extLst>
          </p:cNvPr>
          <p:cNvPicPr>
            <a:picLocks noChangeAspect="1"/>
          </p:cNvPicPr>
          <p:nvPr/>
        </p:nvPicPr>
        <p:blipFill rotWithShape="1">
          <a:blip r:embed="rId4"/>
          <a:srcRect t="6805" r="6805"/>
          <a:stretch/>
        </p:blipFill>
        <p:spPr>
          <a:xfrm>
            <a:off x="0" y="0"/>
            <a:ext cx="9144000" cy="5143500"/>
          </a:xfrm>
          <a:prstGeom prst="rect">
            <a:avLst/>
          </a:prstGeom>
        </p:spPr>
      </p:pic>
      <p:sp>
        <p:nvSpPr>
          <p:cNvPr id="5" name="Rectangle 4">
            <a:extLst>
              <a:ext uri="{FF2B5EF4-FFF2-40B4-BE49-F238E27FC236}">
                <a16:creationId xmlns:a16="http://schemas.microsoft.com/office/drawing/2014/main" id="{CF70061A-C041-D175-47A6-832C37A35A46}"/>
              </a:ext>
            </a:extLst>
          </p:cNvPr>
          <p:cNvSpPr/>
          <p:nvPr/>
        </p:nvSpPr>
        <p:spPr>
          <a:xfrm>
            <a:off x="3172" y="0"/>
            <a:ext cx="7645857" cy="5143500"/>
          </a:xfrm>
          <a:prstGeom prst="rect">
            <a:avLst/>
          </a:prstGeom>
          <a:gradFill flip="none" rotWithShape="1">
            <a:gsLst>
              <a:gs pos="42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Google Shape;115;g125aba78f11_0_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Costs of Workplace Bullying</a:t>
            </a:r>
            <a:endParaRPr dirty="0"/>
          </a:p>
        </p:txBody>
      </p:sp>
      <p:sp>
        <p:nvSpPr>
          <p:cNvPr id="6" name="Content Placeholder 2">
            <a:extLst>
              <a:ext uri="{FF2B5EF4-FFF2-40B4-BE49-F238E27FC236}">
                <a16:creationId xmlns:a16="http://schemas.microsoft.com/office/drawing/2014/main" id="{2C7D114B-2793-FAD3-7D65-E939170E6E71}"/>
              </a:ext>
            </a:extLst>
          </p:cNvPr>
          <p:cNvSpPr txBox="1">
            <a:spLocks/>
          </p:cNvSpPr>
          <p:nvPr/>
        </p:nvSpPr>
        <p:spPr>
          <a:xfrm>
            <a:off x="376814" y="944098"/>
            <a:ext cx="3687186" cy="2752292"/>
          </a:xfrm>
          <a:prstGeom prst="rect">
            <a:avLst/>
          </a:prstGeom>
          <a:noFill/>
        </p:spPr>
        <p:txBody>
          <a:bodyPr wrap="square" lIns="34290" tIns="17145" rIns="34290" bIns="17145" rtlCol="0">
            <a:spAutoFit/>
          </a:bodyPr>
          <a:lstStyle>
            <a:defPPr>
              <a:defRPr lang="en-US"/>
            </a:defPPr>
            <a:lvl1pPr marL="409575" indent="-409575" defTabSz="228600">
              <a:spcAft>
                <a:spcPts val="600"/>
              </a:spcAft>
              <a:buClr>
                <a:schemeClr val="accent1"/>
              </a:buClr>
              <a:buSzPct val="150000"/>
              <a:buFont typeface="Arial" panose="020B0604020202020204" pitchFamily="34" charset="0"/>
              <a:buChar char="›"/>
              <a:defRPr sz="12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spcBef>
                <a:spcPts val="0"/>
              </a:spcBef>
              <a:buNone/>
            </a:pPr>
            <a:r>
              <a:rPr lang="en-US" sz="1600" b="1" dirty="0">
                <a:solidFill>
                  <a:schemeClr val="accent3"/>
                </a:solidFill>
                <a:latin typeface="Arial"/>
                <a:cs typeface="Arial"/>
              </a:rPr>
              <a:t>Loss of Productivity</a:t>
            </a:r>
          </a:p>
          <a:p>
            <a:pPr marL="363538" indent="-276225"/>
            <a:r>
              <a:rPr lang="en-GB" sz="1400" dirty="0">
                <a:solidFill>
                  <a:srgbClr val="6C6E70"/>
                </a:solidFill>
                <a:latin typeface="+mn-lt"/>
                <a:cs typeface="+mn-cs"/>
              </a:rPr>
              <a:t>Targets report at least 10% lower self-rated productivity relative to those who have no experience of bullying.</a:t>
            </a:r>
          </a:p>
          <a:p>
            <a:pPr marL="363538" indent="-276225"/>
            <a:r>
              <a:rPr lang="en-GB" sz="1400" dirty="0">
                <a:solidFill>
                  <a:srgbClr val="6C6E70"/>
                </a:solidFill>
                <a:latin typeface="+mn-lt"/>
                <a:cs typeface="+mn-cs"/>
              </a:rPr>
              <a:t>20% of witnesses to bullying report decreased motivation at work having observed bullying at work.</a:t>
            </a:r>
          </a:p>
          <a:p>
            <a:pPr marL="723900" lvl="2" indent="-190500">
              <a:buClr>
                <a:schemeClr val="accent3"/>
              </a:buClr>
            </a:pPr>
            <a:r>
              <a:rPr lang="en-GB" sz="1400" dirty="0">
                <a:solidFill>
                  <a:srgbClr val="6C6E70"/>
                </a:solidFill>
                <a:latin typeface="+mn-lt"/>
                <a:cs typeface="+mn-cs"/>
              </a:rPr>
              <a:t>Reluctance to report problems for fear of similar treatment.</a:t>
            </a:r>
          </a:p>
          <a:p>
            <a:pPr marL="723900" lvl="2" indent="-190500">
              <a:buClr>
                <a:schemeClr val="accent3"/>
              </a:buClr>
            </a:pPr>
            <a:r>
              <a:rPr lang="en-GB" sz="1400" dirty="0">
                <a:solidFill>
                  <a:srgbClr val="6C6E70"/>
                </a:solidFill>
                <a:latin typeface="+mn-lt"/>
                <a:cs typeface="+mn-cs"/>
              </a:rPr>
              <a:t>Reduced motivation at work.</a:t>
            </a:r>
          </a:p>
          <a:p>
            <a:endParaRPr lang="en-GB" sz="1400" dirty="0">
              <a:solidFill>
                <a:srgbClr val="6C6E70"/>
              </a:solidFill>
              <a:latin typeface="+mn-lt"/>
              <a:cs typeface="+mn-cs"/>
            </a:endParaRPr>
          </a:p>
        </p:txBody>
      </p:sp>
    </p:spTree>
    <p:custDataLst>
      <p:tags r:id="rId1"/>
    </p:custDataLst>
    <p:extLst>
      <p:ext uri="{BB962C8B-B14F-4D97-AF65-F5344CB8AC3E}">
        <p14:creationId xmlns:p14="http://schemas.microsoft.com/office/powerpoint/2010/main" val="347363973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5" name="Picture Placeholder 19">
            <a:extLst>
              <a:ext uri="{FF2B5EF4-FFF2-40B4-BE49-F238E27FC236}">
                <a16:creationId xmlns:a16="http://schemas.microsoft.com/office/drawing/2014/main" id="{9870DB44-2F35-9578-7E8B-29106845B644}"/>
              </a:ext>
            </a:extLst>
          </p:cNvPr>
          <p:cNvPicPr>
            <a:picLocks noChangeAspect="1"/>
          </p:cNvPicPr>
          <p:nvPr/>
        </p:nvPicPr>
        <p:blipFill rotWithShape="1">
          <a:blip r:embed="rId4"/>
          <a:srcRect r="16224" b="16224"/>
          <a:stretch/>
        </p:blipFill>
        <p:spPr>
          <a:xfrm flipH="1">
            <a:off x="0" y="0"/>
            <a:ext cx="9144000" cy="5143500"/>
          </a:xfrm>
          <a:prstGeom prst="rect">
            <a:avLst/>
          </a:prstGeom>
        </p:spPr>
      </p:pic>
      <p:sp>
        <p:nvSpPr>
          <p:cNvPr id="6" name="Rectangle 5">
            <a:extLst>
              <a:ext uri="{FF2B5EF4-FFF2-40B4-BE49-F238E27FC236}">
                <a16:creationId xmlns:a16="http://schemas.microsoft.com/office/drawing/2014/main" id="{A804D728-5AED-9A49-3457-3F91A5B34180}"/>
              </a:ext>
            </a:extLst>
          </p:cNvPr>
          <p:cNvSpPr/>
          <p:nvPr/>
        </p:nvSpPr>
        <p:spPr>
          <a:xfrm flipH="1">
            <a:off x="1306285" y="0"/>
            <a:ext cx="7837712" cy="5143500"/>
          </a:xfrm>
          <a:prstGeom prst="rect">
            <a:avLst/>
          </a:prstGeom>
          <a:gradFill flip="none" rotWithShape="1">
            <a:gsLst>
              <a:gs pos="46000">
                <a:srgbClr val="FFFFFF">
                  <a:lumMod val="0"/>
                  <a:lumOff val="100000"/>
                </a:srgbClr>
              </a:gs>
              <a:gs pos="9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Google Shape;115;g125aba78f11_0_8"/>
          <p:cNvSpPr txBox="1">
            <a:spLocks noGrp="1"/>
          </p:cNvSpPr>
          <p:nvPr>
            <p:ph type="title"/>
          </p:nvPr>
        </p:nvSpPr>
        <p:spPr>
          <a:xfrm>
            <a:off x="4572000" y="287522"/>
            <a:ext cx="4210050" cy="369054"/>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Costs of Workplace Bullying</a:t>
            </a:r>
            <a:endParaRPr dirty="0"/>
          </a:p>
        </p:txBody>
      </p:sp>
      <p:sp>
        <p:nvSpPr>
          <p:cNvPr id="8" name="Content Placeholder 2">
            <a:extLst>
              <a:ext uri="{FF2B5EF4-FFF2-40B4-BE49-F238E27FC236}">
                <a16:creationId xmlns:a16="http://schemas.microsoft.com/office/drawing/2014/main" id="{6A340D61-BC62-9D9F-ACBA-430A2E3FFB67}"/>
              </a:ext>
            </a:extLst>
          </p:cNvPr>
          <p:cNvSpPr txBox="1">
            <a:spLocks/>
          </p:cNvSpPr>
          <p:nvPr/>
        </p:nvSpPr>
        <p:spPr>
          <a:xfrm>
            <a:off x="4572000" y="944098"/>
            <a:ext cx="4210050" cy="2881558"/>
          </a:xfrm>
          <a:prstGeom prst="rect">
            <a:avLst/>
          </a:prstGeom>
          <a:noFill/>
        </p:spPr>
        <p:txBody>
          <a:bodyPr wrap="square" lIns="34290" tIns="17145" rIns="34290" bIns="17145" rtlCol="0">
            <a:spAutoFit/>
          </a:bodyPr>
          <a:lstStyle>
            <a:defPPr>
              <a:defRPr lang="en-US"/>
            </a:defPPr>
            <a:lvl1pPr marL="409575" indent="-409575" defTabSz="228600">
              <a:spcAft>
                <a:spcPts val="600"/>
              </a:spcAft>
              <a:buClr>
                <a:schemeClr val="accent1"/>
              </a:buClr>
              <a:buSzPct val="150000"/>
              <a:buFont typeface="Arial" panose="020B0604020202020204" pitchFamily="34" charset="0"/>
              <a:buChar char="›"/>
              <a:defRPr sz="12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1600" b="1" dirty="0">
                <a:solidFill>
                  <a:schemeClr val="accent3"/>
                </a:solidFill>
                <a:latin typeface="Arial"/>
                <a:cs typeface="Arial"/>
              </a:rPr>
              <a:t>Healthcare Costs</a:t>
            </a:r>
          </a:p>
          <a:p>
            <a:pPr marL="460375" indent="-285750">
              <a:buFont typeface="Arial" panose="020B0604020202020204" pitchFamily="34" charset="0"/>
              <a:buChar char="•"/>
            </a:pPr>
            <a:r>
              <a:rPr lang="en-US" sz="1400" dirty="0">
                <a:solidFill>
                  <a:srgbClr val="6C6E70"/>
                </a:solidFill>
                <a:latin typeface="+mn-lt"/>
                <a:cs typeface="+mn-cs"/>
              </a:rPr>
              <a:t>Targets Seeking Mental Health Support: increased Healthcare cots for Entire Company</a:t>
            </a:r>
            <a:endParaRPr lang="en-US" sz="1400" dirty="0"/>
          </a:p>
          <a:p>
            <a:pPr marL="0" indent="0">
              <a:spcBef>
                <a:spcPts val="0"/>
              </a:spcBef>
              <a:buNone/>
            </a:pPr>
            <a:endParaRPr lang="en-US" sz="1600" b="1" dirty="0">
              <a:solidFill>
                <a:schemeClr val="accent3"/>
              </a:solidFill>
              <a:latin typeface="Arial"/>
              <a:cs typeface="Arial"/>
            </a:endParaRPr>
          </a:p>
          <a:p>
            <a:r>
              <a:rPr lang="en-US" sz="1600" b="1" dirty="0">
                <a:solidFill>
                  <a:schemeClr val="accent3"/>
                </a:solidFill>
                <a:cs typeface="Arial"/>
              </a:rPr>
              <a:t>Absenteeism </a:t>
            </a:r>
          </a:p>
          <a:p>
            <a:r>
              <a:rPr lang="en-US" sz="1600" b="1" dirty="0">
                <a:solidFill>
                  <a:schemeClr val="accent3"/>
                </a:solidFill>
                <a:cs typeface="Arial"/>
              </a:rPr>
              <a:t>Turnover</a:t>
            </a:r>
            <a:endParaRPr lang="en-US" sz="1600" dirty="0"/>
          </a:p>
          <a:p>
            <a:pPr marL="460375" indent="-285750">
              <a:buFont typeface="Arial" panose="020B0604020202020204" pitchFamily="34" charset="0"/>
              <a:buChar char="•"/>
            </a:pPr>
            <a:r>
              <a:rPr lang="en-US" sz="1400" dirty="0">
                <a:solidFill>
                  <a:schemeClr val="tx1">
                    <a:lumMod val="50000"/>
                    <a:lumOff val="50000"/>
                  </a:schemeClr>
                </a:solidFill>
                <a:latin typeface="+mn-lt"/>
                <a:ea typeface="Open Sans Light" panose="020B0306030504020204" pitchFamily="34" charset="0"/>
                <a:cs typeface="Arial" panose="020B0604020202020204" pitchFamily="34" charset="0"/>
              </a:rPr>
              <a:t>25% of bullying targets leave their companies within 12 months</a:t>
            </a:r>
          </a:p>
          <a:p>
            <a:pPr marL="0" indent="0">
              <a:buNone/>
            </a:pPr>
            <a:endParaRPr lang="en-US" sz="1400" dirty="0"/>
          </a:p>
          <a:p>
            <a:r>
              <a:rPr lang="en-GB" sz="1600" b="1" dirty="0">
                <a:solidFill>
                  <a:schemeClr val="accent3"/>
                </a:solidFill>
                <a:latin typeface="Arial"/>
                <a:cs typeface="Arial"/>
              </a:rPr>
              <a:t>Reputation Damage</a:t>
            </a:r>
            <a:endParaRPr lang="en-US" sz="1400" dirty="0"/>
          </a:p>
        </p:txBody>
      </p:sp>
    </p:spTree>
    <p:custDataLst>
      <p:tags r:id="rId1"/>
    </p:custData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13C6-5621-1D23-794A-5BE067CC45E3}"/>
              </a:ext>
            </a:extLst>
          </p:cNvPr>
          <p:cNvPicPr>
            <a:picLocks noChangeAspect="1"/>
          </p:cNvPicPr>
          <p:nvPr/>
        </p:nvPicPr>
        <p:blipFill>
          <a:blip r:embed="rId4"/>
          <a:srcRect t="20551" b="20551"/>
          <a:stretch/>
        </p:blipFill>
        <p:spPr>
          <a:xfrm>
            <a:off x="0" y="1"/>
            <a:ext cx="9144000" cy="3029446"/>
          </a:xfrm>
          <a:prstGeom prst="rect">
            <a:avLst/>
          </a:prstGeom>
        </p:spPr>
      </p:pic>
      <p:pic>
        <p:nvPicPr>
          <p:cNvPr id="8" name="Picture 7">
            <a:extLst>
              <a:ext uri="{FF2B5EF4-FFF2-40B4-BE49-F238E27FC236}">
                <a16:creationId xmlns:a16="http://schemas.microsoft.com/office/drawing/2014/main" id="{5EB8E125-6DD9-969A-DB9F-6B070F31C7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10" y="1"/>
            <a:ext cx="1308591" cy="897681"/>
          </a:xfrm>
          <a:prstGeom prst="rect">
            <a:avLst/>
          </a:prstGeom>
        </p:spPr>
      </p:pic>
      <p:sp>
        <p:nvSpPr>
          <p:cNvPr id="10" name="TextBox 9">
            <a:extLst>
              <a:ext uri="{FF2B5EF4-FFF2-40B4-BE49-F238E27FC236}">
                <a16:creationId xmlns:a16="http://schemas.microsoft.com/office/drawing/2014/main" id="{30039F15-D482-8841-E24C-3565B59879F1}"/>
              </a:ext>
            </a:extLst>
          </p:cNvPr>
          <p:cNvSpPr txBox="1"/>
          <p:nvPr/>
        </p:nvSpPr>
        <p:spPr>
          <a:xfrm>
            <a:off x="448731" y="3323058"/>
            <a:ext cx="8398886" cy="250068"/>
          </a:xfrm>
          <a:prstGeom prst="rect">
            <a:avLst/>
          </a:prstGeom>
          <a:noFill/>
        </p:spPr>
        <p:txBody>
          <a:bodyPr wrap="square" lIns="34290" tIns="17145" rIns="34290" bIns="17145" rtlCol="0">
            <a:spAutoFit/>
          </a:bodyPr>
          <a:lstStyle>
            <a:defPPr>
              <a:defRPr lang="en-US"/>
            </a:defPPr>
            <a:lvl1pPr marL="409575" indent="-409575" defTabSz="228600">
              <a:spcAft>
                <a:spcPts val="600"/>
              </a:spcAft>
              <a:buClr>
                <a:schemeClr val="accent1"/>
              </a:buClr>
              <a:buSzPct val="150000"/>
              <a:buFont typeface="Arial" panose="020B0604020202020204" pitchFamily="34" charset="0"/>
              <a:buChar char="›"/>
              <a:defRPr sz="12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809625" lvl="2" indent="-266700">
              <a:spcBef>
                <a:spcPct val="20000"/>
              </a:spcBef>
              <a:buClr>
                <a:schemeClr val="accent1"/>
              </a:buClr>
              <a:buFont typeface="+mj-lt"/>
              <a:buAutoNum type="arabicPeriod"/>
              <a:defRPr sz="1200" b="0" i="0">
                <a:solidFill>
                  <a:schemeClr val="tx1">
                    <a:lumMod val="50000"/>
                    <a:lumOff val="50000"/>
                  </a:schemeClr>
                </a:solidFill>
                <a:ea typeface="Open Sans Light" panose="020B0306030504020204" pitchFamily="34" charset="0"/>
                <a:cs typeface="Arial" panose="020B0604020202020204" pitchFamily="34" charset="0"/>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66700" indent="-266700"/>
            <a:r>
              <a:rPr lang="en-US" sz="1400" dirty="0"/>
              <a:t>Workplace bullying is repeated, degrading mistreatment of one or more people in the workplace. </a:t>
            </a:r>
          </a:p>
        </p:txBody>
      </p:sp>
      <p:sp>
        <p:nvSpPr>
          <p:cNvPr id="21" name="Rectangle 20">
            <a:extLst>
              <a:ext uri="{FF2B5EF4-FFF2-40B4-BE49-F238E27FC236}">
                <a16:creationId xmlns:a16="http://schemas.microsoft.com/office/drawing/2014/main" id="{A63788B3-98FC-60DB-1E9A-3D033D13A40E}"/>
              </a:ext>
            </a:extLst>
          </p:cNvPr>
          <p:cNvSpPr/>
          <p:nvPr/>
        </p:nvSpPr>
        <p:spPr>
          <a:xfrm>
            <a:off x="-1" y="0"/>
            <a:ext cx="7399872" cy="3026664"/>
          </a:xfrm>
          <a:prstGeom prst="rect">
            <a:avLst/>
          </a:prstGeom>
          <a:gradFill flip="none" rotWithShape="1">
            <a:gsLst>
              <a:gs pos="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itle 11">
            <a:extLst>
              <a:ext uri="{FF2B5EF4-FFF2-40B4-BE49-F238E27FC236}">
                <a16:creationId xmlns:a16="http://schemas.microsoft.com/office/drawing/2014/main" id="{A04FB2A5-06FD-AEFD-325C-47428B7DBEA4}"/>
              </a:ext>
            </a:extLst>
          </p:cNvPr>
          <p:cNvSpPr>
            <a:spLocks noGrp="1"/>
          </p:cNvSpPr>
          <p:nvPr>
            <p:ph type="title"/>
          </p:nvPr>
        </p:nvSpPr>
        <p:spPr>
          <a:xfrm>
            <a:off x="448731" y="1033618"/>
            <a:ext cx="8223782" cy="369054"/>
          </a:xfrm>
        </p:spPr>
        <p:txBody>
          <a:bodyPr anchor="ctr"/>
          <a:lstStyle/>
          <a:p>
            <a:r>
              <a:rPr lang="en-US" sz="2400" dirty="0">
                <a:solidFill>
                  <a:schemeClr val="bg1"/>
                </a:solidFill>
              </a:rPr>
              <a:t>What is a Bully?</a:t>
            </a:r>
          </a:p>
        </p:txBody>
      </p:sp>
      <p:sp>
        <p:nvSpPr>
          <p:cNvPr id="23" name="Content Placeholder 2">
            <a:extLst>
              <a:ext uri="{FF2B5EF4-FFF2-40B4-BE49-F238E27FC236}">
                <a16:creationId xmlns:a16="http://schemas.microsoft.com/office/drawing/2014/main" id="{7E7F7981-D3F0-A344-DFA1-F8EC0FA0D6F7}"/>
              </a:ext>
            </a:extLst>
          </p:cNvPr>
          <p:cNvSpPr txBox="1">
            <a:spLocks/>
          </p:cNvSpPr>
          <p:nvPr/>
        </p:nvSpPr>
        <p:spPr>
          <a:xfrm>
            <a:off x="448730" y="3738830"/>
            <a:ext cx="8326970" cy="991810"/>
          </a:xfrm>
          <a:prstGeom prst="rect">
            <a:avLst/>
          </a:prstGeom>
          <a:noFill/>
        </p:spPr>
        <p:txBody>
          <a:bodyPr wrap="square" lIns="34290" tIns="17145" rIns="34290" bIns="17145" rtlCol="0">
            <a:spAutoFit/>
          </a:bodyPr>
          <a:lstStyle>
            <a:defPPr>
              <a:defRPr lang="en-US"/>
            </a:defPPr>
            <a:lvl1pPr marL="409575" indent="-409575" defTabSz="228600">
              <a:spcAft>
                <a:spcPts val="600"/>
              </a:spcAft>
              <a:buClr>
                <a:schemeClr val="accent1"/>
              </a:buClr>
              <a:buSzPct val="150000"/>
              <a:buFont typeface="Arial" panose="020B0604020202020204" pitchFamily="34" charset="0"/>
              <a:buChar char="›"/>
              <a:defRPr sz="12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spcBef>
                <a:spcPct val="20000"/>
              </a:spcBef>
              <a:buFont typeface="Arial"/>
              <a:buChar char="–"/>
              <a:defRPr sz="2000" b="0" i="0">
                <a:latin typeface="Avenir LT Std 45 Book"/>
                <a:cs typeface="Avenir LT Std 45 Book"/>
              </a:defRPr>
            </a:lvl2pPr>
            <a:lvl3pPr marL="1143000" indent="-228600">
              <a:spcBef>
                <a:spcPct val="20000"/>
              </a:spcBef>
              <a:buFont typeface="Arial"/>
              <a:buChar char="•"/>
              <a:defRPr sz="1600" b="0" i="0">
                <a:latin typeface="Avenir LT Std 45 Book"/>
                <a:cs typeface="Avenir LT Std 45 Book"/>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66700" indent="-266700"/>
            <a:r>
              <a:rPr lang="en-US" sz="1400" dirty="0"/>
              <a:t>Workplace bullying behavior is abusive conduct that falls into one of the following three categories:</a:t>
            </a:r>
          </a:p>
          <a:p>
            <a:pPr marL="809625" lvl="2" indent="-266700">
              <a:buClr>
                <a:schemeClr val="accent1"/>
              </a:buClr>
              <a:buFont typeface="+mj-lt"/>
              <a:buAutoNum type="arabicPeriod"/>
            </a:pPr>
            <a:r>
              <a:rPr lang="en-US" sz="1200" dirty="0">
                <a:solidFill>
                  <a:schemeClr val="tx1">
                    <a:lumMod val="50000"/>
                    <a:lumOff val="50000"/>
                  </a:schemeClr>
                </a:solidFill>
                <a:latin typeface="+mn-lt"/>
                <a:ea typeface="Open Sans Light" panose="020B0306030504020204" pitchFamily="34" charset="0"/>
                <a:cs typeface="Arial" panose="020B0604020202020204" pitchFamily="34" charset="0"/>
              </a:rPr>
              <a:t>Threatening, humiliating, or intimidating behavior.</a:t>
            </a:r>
          </a:p>
          <a:p>
            <a:pPr marL="809625" lvl="2" indent="-266700">
              <a:buClr>
                <a:schemeClr val="accent1"/>
              </a:buClr>
              <a:buFont typeface="+mj-lt"/>
              <a:buAutoNum type="arabicPeriod"/>
            </a:pPr>
            <a:r>
              <a:rPr lang="en-US" sz="1200" dirty="0">
                <a:solidFill>
                  <a:schemeClr val="tx1">
                    <a:lumMod val="50000"/>
                    <a:lumOff val="50000"/>
                  </a:schemeClr>
                </a:solidFill>
                <a:latin typeface="+mn-lt"/>
                <a:ea typeface="Open Sans Light" panose="020B0306030504020204" pitchFamily="34" charset="0"/>
                <a:cs typeface="Arial" panose="020B0604020202020204" pitchFamily="34" charset="0"/>
              </a:rPr>
              <a:t>Work interference/ sabotage of the person’s work performance.</a:t>
            </a:r>
          </a:p>
          <a:p>
            <a:pPr marL="809625" lvl="2" indent="-266700">
              <a:buClr>
                <a:schemeClr val="accent1"/>
              </a:buClr>
              <a:buFont typeface="+mj-lt"/>
              <a:buAutoNum type="arabicPeriod"/>
            </a:pPr>
            <a:r>
              <a:rPr lang="en-US" sz="1200" dirty="0">
                <a:solidFill>
                  <a:schemeClr val="tx1">
                    <a:lumMod val="50000"/>
                    <a:lumOff val="50000"/>
                  </a:schemeClr>
                </a:solidFill>
                <a:latin typeface="+mn-lt"/>
                <a:ea typeface="Open Sans Light" panose="020B0306030504020204" pitchFamily="34" charset="0"/>
                <a:cs typeface="Arial" panose="020B0604020202020204" pitchFamily="34" charset="0"/>
              </a:rPr>
              <a:t>Verbal Abuse</a:t>
            </a:r>
            <a:endParaRPr lang="en-US" dirty="0"/>
          </a:p>
        </p:txBody>
      </p:sp>
    </p:spTree>
    <p:custDataLst>
      <p:tags r:id="rId1"/>
    </p:custDataLst>
    <p:extLst>
      <p:ext uri="{BB962C8B-B14F-4D97-AF65-F5344CB8AC3E}">
        <p14:creationId xmlns:p14="http://schemas.microsoft.com/office/powerpoint/2010/main" val="3622251782"/>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VES POWERPOINT THEME" val="ZnjbhDMD"/>
  <p:tag name="ARTICULATE_SLIDE_THUMBNAIL_REFRESH" val="1"/>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VES PowerPoint Theme">
  <a:themeElements>
    <a:clrScheme name="Vensure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A71930"/>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2d9b508a-7dc8-4ef1-8e30-0df8081950f2" Name="System" ContentType="XML" MajorVersion="0" MinorVersion="1" isLocalCopy="False" IsBaseObject="False" DataSourceId="af7bd100-7290-4eec-9116-7fb28ba2075b" DataSourceMajorVersion="0" DataSourceMinorVersion="1"/>
</file>

<file path=customXml/item2.xml><?xml version="1.0" encoding="utf-8"?>
<VariableList UniqueId="d91b0f38-6693-461b-bdea-4a9f1bf4e8c4" Name="AD_HOC" ContentType="XML" MajorVersion="0" MinorVersion="1" isLocalCopy="False" IsBaseObject="False" DataSourceId="3a246390-a495-4ae0-80d7-2b905f002a4a" DataSourceMajorVersion="0" DataSourceMinorVersion="1"/>
</file>

<file path=customXml/item3.xml><?xml version="1.0" encoding="utf-8"?>
<VariableListDefinition name="System" displayName="System" id="2d9b508a-7dc8-4ef1-8e30-0df8081950f2" isdomainofvalue="False" dataSourceId="af7bd100-7290-4eec-9116-7fb28ba2075b"/>
</file>

<file path=customXml/item4.xml><?xml version="1.0" encoding="utf-8"?>
<VariableList UniqueId="fa81420a-e464-4e65-b6bf-1acb110e9b2e" Name="Computed" ContentType="XML" MajorVersion="0" MinorVersion="1" isLocalCopy="False" IsBaseObject="False" DataSourceId="cea3a53d-9876-4bd8-8764-b691cc28151e" DataSourceMajorVersion="0" DataSourceMinorVersion="1"/>
</file>

<file path=customXml/item5.xml><?xml version="1.0" encoding="utf-8"?>
<VariableListDefinition name="AD_HOC" displayName="AD_HOC" id="d91b0f38-6693-461b-bdea-4a9f1bf4e8c4" isdomainofvalue="False" dataSourceId="3a246390-a495-4ae0-80d7-2b905f002a4a"/>
</file>

<file path=customXml/item6.xml><?xml version="1.0" encoding="utf-8"?>
<VariableListDefinition name="Computed" displayName="Computed" id="fa81420a-e464-4e65-b6bf-1acb110e9b2e" isdomainofvalue="False" dataSourceId="cea3a53d-9876-4bd8-8764-b691cc28151e"/>
</file>

<file path=customXml/item7.xml><?xml version="1.0" encoding="utf-8"?>
<AllExternalAdhocVariableMappings/>
</file>

<file path=customXml/itemProps1.xml><?xml version="1.0" encoding="utf-8"?>
<ds:datastoreItem xmlns:ds="http://schemas.openxmlformats.org/officeDocument/2006/customXml" ds:itemID="{B34DB5AC-285D-48B4-BC59-DA6E094802C1}">
  <ds:schemaRefs/>
</ds:datastoreItem>
</file>

<file path=customXml/itemProps2.xml><?xml version="1.0" encoding="utf-8"?>
<ds:datastoreItem xmlns:ds="http://schemas.openxmlformats.org/officeDocument/2006/customXml" ds:itemID="{ED8E9F01-5BE9-4F3C-9B59-FA4C48895E49}">
  <ds:schemaRefs/>
</ds:datastoreItem>
</file>

<file path=customXml/itemProps3.xml><?xml version="1.0" encoding="utf-8"?>
<ds:datastoreItem xmlns:ds="http://schemas.openxmlformats.org/officeDocument/2006/customXml" ds:itemID="{77ADB3BB-B139-4B39-8771-3CFBFC980D9C}">
  <ds:schemaRefs/>
</ds:datastoreItem>
</file>

<file path=customXml/itemProps4.xml><?xml version="1.0" encoding="utf-8"?>
<ds:datastoreItem xmlns:ds="http://schemas.openxmlformats.org/officeDocument/2006/customXml" ds:itemID="{1DCC057B-8609-4DF1-AE23-2F35AD74B4D9}">
  <ds:schemaRefs/>
</ds:datastoreItem>
</file>

<file path=customXml/itemProps5.xml><?xml version="1.0" encoding="utf-8"?>
<ds:datastoreItem xmlns:ds="http://schemas.openxmlformats.org/officeDocument/2006/customXml" ds:itemID="{0DC7C2DA-0CB3-4449-B497-BA997A14DB9A}">
  <ds:schemaRefs/>
</ds:datastoreItem>
</file>

<file path=customXml/itemProps6.xml><?xml version="1.0" encoding="utf-8"?>
<ds:datastoreItem xmlns:ds="http://schemas.openxmlformats.org/officeDocument/2006/customXml" ds:itemID="{6A767563-03C4-4FA6-A96A-376D9E7A5F72}">
  <ds:schemaRefs/>
</ds:datastoreItem>
</file>

<file path=customXml/itemProps7.xml><?xml version="1.0" encoding="utf-8"?>
<ds:datastoreItem xmlns:ds="http://schemas.openxmlformats.org/officeDocument/2006/customXml" ds:itemID="{E54AE85B-97CD-405B-83B9-114C78351881}">
  <ds:schemaRefs/>
</ds:datastoreItem>
</file>

<file path=docProps/app.xml><?xml version="1.0" encoding="utf-8"?>
<Properties xmlns="http://schemas.openxmlformats.org/officeDocument/2006/extended-properties" xmlns:vt="http://schemas.openxmlformats.org/officeDocument/2006/docPropsVTypes">
  <Template/>
  <TotalTime>16789</TotalTime>
  <Words>8662</Words>
  <Application>Microsoft Office PowerPoint</Application>
  <PresentationFormat>On-screen Show (16:9)</PresentationFormat>
  <Paragraphs>428</Paragraphs>
  <Slides>28</Slides>
  <Notes>28</Notes>
  <HiddenSlides>2</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Arial</vt:lpstr>
      <vt:lpstr>Avenir LT Std 45 Book</vt:lpstr>
      <vt:lpstr>Calibri</vt:lpstr>
      <vt:lpstr>Gill Sans</vt:lpstr>
      <vt:lpstr>Lato</vt:lpstr>
      <vt:lpstr>Lato Light</vt:lpstr>
      <vt:lpstr>Merriweather Regular</vt:lpstr>
      <vt:lpstr>Open Sans</vt:lpstr>
      <vt:lpstr>Open Sans Light</vt:lpstr>
      <vt:lpstr>proxima-nova-condensed</vt:lpstr>
      <vt:lpstr>Source Sans Pro</vt:lpstr>
      <vt:lpstr>System Font Regular</vt:lpstr>
      <vt:lpstr>Zapf Dingbats</vt:lpstr>
      <vt:lpstr>VES PowerPoint Theme</vt:lpstr>
      <vt:lpstr>1_VES PowerPoint Theme</vt:lpstr>
      <vt:lpstr>PowerPoint Presentation</vt:lpstr>
      <vt:lpstr>Today’s Agenda</vt:lpstr>
      <vt:lpstr>PowerPoint Presentation</vt:lpstr>
      <vt:lpstr>Who is a Bully?</vt:lpstr>
      <vt:lpstr>Who is a Bully?</vt:lpstr>
      <vt:lpstr>Progression of Bullying</vt:lpstr>
      <vt:lpstr>Costs of Workplace Bullying</vt:lpstr>
      <vt:lpstr>Costs of Workplace Bullying</vt:lpstr>
      <vt:lpstr>What is a Bully?</vt:lpstr>
      <vt:lpstr>What is a Bully?</vt:lpstr>
      <vt:lpstr>Bully vs. Harasser</vt:lpstr>
      <vt:lpstr>Aggressive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Reasons bullying Happens</vt:lpstr>
      <vt:lpstr>PowerPoint Presentation</vt:lpstr>
      <vt:lpstr>If You are the Leader How to Address with Team</vt:lpstr>
      <vt:lpstr>PowerPoint Presentation</vt:lpstr>
      <vt:lpstr>PowerPoint Presentation</vt:lpstr>
      <vt:lpstr>PowerPoint Presentation</vt:lpstr>
      <vt:lpstr>PowerPoint Presentation</vt:lpstr>
      <vt:lpstr>PowerPoint Presentation</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Natalie Mcgill</cp:lastModifiedBy>
  <cp:revision>955</cp:revision>
  <cp:lastPrinted>2022-05-17T03:37:20Z</cp:lastPrinted>
  <dcterms:created xsi:type="dcterms:W3CDTF">2017-09-26T18:05:46Z</dcterms:created>
  <dcterms:modified xsi:type="dcterms:W3CDTF">2022-05-17T03:40:52Z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VES PowerPoint Template MASTER 20220211</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EAE55E84-1E08-43D7-890B-7212E50C50F1</vt:lpwstr>
  </property>
  <property fmtid="{D5CDD505-2E9C-101B-9397-08002B2CF9AE}" pid="6" name="ArticulateProjectFull">
    <vt:lpwstr>Z:\Shared\Creative Services\Vensure and DPs\V\Vensure\PowerPoint\New Hire Orientation\New Hire Orientation 20220504.ppta</vt:lpwstr>
  </property>
</Properties>
</file>